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84.xml" ContentType="application/vnd.openxmlformats-officedocument.presentationml.slide+xml"/>
  <Override PartName="/ppt/slides/slide16.xml" ContentType="application/vnd.openxmlformats-officedocument.presentationml.slide+xml"/>
  <Override PartName="/ppt/slides/slide8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85.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8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297" r:id="rId2"/>
    <p:sldId id="376" r:id="rId3"/>
    <p:sldId id="257" r:id="rId4"/>
    <p:sldId id="377" r:id="rId5"/>
    <p:sldId id="258" r:id="rId6"/>
    <p:sldId id="352" r:id="rId7"/>
    <p:sldId id="292" r:id="rId8"/>
    <p:sldId id="378" r:id="rId9"/>
    <p:sldId id="293" r:id="rId10"/>
    <p:sldId id="356" r:id="rId11"/>
    <p:sldId id="301" r:id="rId12"/>
    <p:sldId id="357" r:id="rId13"/>
    <p:sldId id="294" r:id="rId14"/>
    <p:sldId id="379" r:id="rId15"/>
    <p:sldId id="358" r:id="rId16"/>
    <p:sldId id="259" r:id="rId17"/>
    <p:sldId id="359" r:id="rId18"/>
    <p:sldId id="380" r:id="rId19"/>
    <p:sldId id="295" r:id="rId20"/>
    <p:sldId id="360" r:id="rId21"/>
    <p:sldId id="355" r:id="rId22"/>
    <p:sldId id="298" r:id="rId23"/>
    <p:sldId id="296" r:id="rId24"/>
    <p:sldId id="361" r:id="rId25"/>
    <p:sldId id="381" r:id="rId26"/>
    <p:sldId id="263" r:id="rId27"/>
    <p:sldId id="269" r:id="rId28"/>
    <p:sldId id="382" r:id="rId29"/>
    <p:sldId id="264" r:id="rId30"/>
    <p:sldId id="362" r:id="rId31"/>
    <p:sldId id="383" r:id="rId32"/>
    <p:sldId id="363" r:id="rId33"/>
    <p:sldId id="364" r:id="rId34"/>
    <p:sldId id="281" r:id="rId35"/>
    <p:sldId id="280" r:id="rId36"/>
    <p:sldId id="365" r:id="rId37"/>
    <p:sldId id="366" r:id="rId38"/>
    <p:sldId id="367" r:id="rId39"/>
    <p:sldId id="368" r:id="rId40"/>
    <p:sldId id="369" r:id="rId41"/>
    <p:sldId id="283" r:id="rId42"/>
    <p:sldId id="370" r:id="rId43"/>
    <p:sldId id="284" r:id="rId44"/>
    <p:sldId id="372" r:id="rId45"/>
    <p:sldId id="299" r:id="rId46"/>
    <p:sldId id="371" r:id="rId47"/>
    <p:sldId id="302" r:id="rId48"/>
    <p:sldId id="373" r:id="rId49"/>
    <p:sldId id="384" r:id="rId50"/>
    <p:sldId id="374" r:id="rId51"/>
    <p:sldId id="287" r:id="rId52"/>
    <p:sldId id="375" r:id="rId53"/>
    <p:sldId id="385" r:id="rId54"/>
    <p:sldId id="303" r:id="rId55"/>
    <p:sldId id="354" r:id="rId56"/>
    <p:sldId id="392" r:id="rId57"/>
    <p:sldId id="401" r:id="rId58"/>
    <p:sldId id="400" r:id="rId59"/>
    <p:sldId id="319" r:id="rId60"/>
    <p:sldId id="310" r:id="rId61"/>
    <p:sldId id="320" r:id="rId62"/>
    <p:sldId id="393" r:id="rId63"/>
    <p:sldId id="322" r:id="rId64"/>
    <p:sldId id="394" r:id="rId65"/>
    <p:sldId id="323" r:id="rId66"/>
    <p:sldId id="325" r:id="rId67"/>
    <p:sldId id="326" r:id="rId68"/>
    <p:sldId id="395" r:id="rId69"/>
    <p:sldId id="402" r:id="rId70"/>
    <p:sldId id="339" r:id="rId71"/>
    <p:sldId id="340" r:id="rId72"/>
    <p:sldId id="341" r:id="rId73"/>
    <p:sldId id="342" r:id="rId74"/>
    <p:sldId id="386" r:id="rId75"/>
    <p:sldId id="387" r:id="rId76"/>
    <p:sldId id="331" r:id="rId77"/>
    <p:sldId id="332" r:id="rId78"/>
    <p:sldId id="345" r:id="rId79"/>
    <p:sldId id="403" r:id="rId80"/>
    <p:sldId id="314" r:id="rId81"/>
    <p:sldId id="396" r:id="rId82"/>
    <p:sldId id="404" r:id="rId83"/>
    <p:sldId id="309" r:id="rId84"/>
    <p:sldId id="397" r:id="rId85"/>
    <p:sldId id="398" r:id="rId86"/>
    <p:sldId id="405" r:id="rId87"/>
    <p:sldId id="399" r:id="rId88"/>
    <p:sldId id="346"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13"/>
    <a:srgbClr val="D95900"/>
    <a:srgbClr val="58555C"/>
    <a:srgbClr val="402B50"/>
    <a:srgbClr val="FFFFFF"/>
    <a:srgbClr val="93809D"/>
    <a:srgbClr val="002D62"/>
    <a:srgbClr val="55C5E9"/>
    <a:srgbClr val="666666"/>
    <a:srgbClr val="9A9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89290" autoAdjust="0"/>
  </p:normalViewPr>
  <p:slideViewPr>
    <p:cSldViewPr snapToGrid="0">
      <p:cViewPr varScale="1">
        <p:scale>
          <a:sx n="61" d="100"/>
          <a:sy n="61" d="100"/>
        </p:scale>
        <p:origin x="40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customXml" Target="../customXml/item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heme" Target="theme/theme1.xml"/><Relationship Id="rId98"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t>2022/01/26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This conservative figure is calculated by multiplying the lower-bound for each range by the frequency, except for the ‘0 to 4’ range where the median value (i.e., 2) is used. The categories ‘more than 200’ and ‘no response’ are excluded from the analysis. [(2 x 208) + (5 x 27) + (10 x 25) + (50 x 1)] = 851</a:t>
            </a:r>
          </a:p>
          <a:p>
            <a:endParaRPr lang="en-ZA" dirty="0"/>
          </a:p>
        </p:txBody>
      </p:sp>
      <p:sp>
        <p:nvSpPr>
          <p:cNvPr id="4" name="Slide Number Placeholder 3"/>
          <p:cNvSpPr>
            <a:spLocks noGrp="1"/>
          </p:cNvSpPr>
          <p:nvPr>
            <p:ph type="sldNum" sz="quarter" idx="5"/>
          </p:nvPr>
        </p:nvSpPr>
        <p:spPr/>
        <p:txBody>
          <a:bodyPr/>
          <a:lstStyle/>
          <a:p>
            <a:fld id="{854FC080-20AE-466B-9F74-310B63870AD4}" type="slidenum">
              <a:rPr lang="en-ZA" smtClean="0"/>
              <a:t>71</a:t>
            </a:fld>
            <a:endParaRPr lang="en-ZA"/>
          </a:p>
        </p:txBody>
      </p:sp>
    </p:spTree>
    <p:extLst>
      <p:ext uri="{BB962C8B-B14F-4D97-AF65-F5344CB8AC3E}">
        <p14:creationId xmlns:p14="http://schemas.microsoft.com/office/powerpoint/2010/main" val="60416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1026" name="Picture 2" descr="http://educationmag.co.za/wp-content/uploads/2017/01/University-of-Johannesburg-Bunting-Road-Campus-UJ-APB-Campus-School-of-Tourism-Hospitality.jpg"/>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4193" y="238478"/>
            <a:ext cx="11806186" cy="644386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The School of Tourism and Hospitality</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baseline="0">
                <a:solidFill>
                  <a:schemeClr val="accent2"/>
                </a:solidFill>
              </a:defRPr>
            </a:lvl1pPr>
          </a:lstStyle>
          <a:p>
            <a:pPr lvl="0"/>
            <a:r>
              <a:rPr lang="en-US" dirty="0"/>
              <a:t>College of Business and Economics</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5 September 2017</a:t>
            </a:r>
            <a:endParaRPr lang="en-GB" dirty="0"/>
          </a:p>
        </p:txBody>
      </p:sp>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dirty="0"/>
          </a:p>
        </p:txBody>
      </p:sp>
    </p:spTree>
    <p:extLst>
      <p:ext uri="{BB962C8B-B14F-4D97-AF65-F5344CB8AC3E}">
        <p14:creationId xmlns:p14="http://schemas.microsoft.com/office/powerpoint/2010/main" val="48015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2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715817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4413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08473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6290049"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4229679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4243575"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8118849"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138202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dirty="0"/>
              <a:t>Add picture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51527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6227296" y="1277378"/>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dirty="0"/>
              <a:t>Add picture</a:t>
            </a:r>
            <a:endParaRPr lang="en-ZA" dirty="0"/>
          </a:p>
        </p:txBody>
      </p:sp>
      <p:sp>
        <p:nvSpPr>
          <p:cNvPr id="7" name="Text Placeholder 5"/>
          <p:cNvSpPr>
            <a:spLocks noGrp="1"/>
          </p:cNvSpPr>
          <p:nvPr>
            <p:ph type="body" sz="quarter" idx="13"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686121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4283916"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819953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dirty="0"/>
              <a:t>Add picture</a:t>
            </a:r>
            <a:endParaRPr lang="en-ZA" dirty="0"/>
          </a:p>
        </p:txBody>
      </p:sp>
      <p:sp>
        <p:nvSpPr>
          <p:cNvPr id="9" name="Text Placeholder 5"/>
          <p:cNvSpPr>
            <a:spLocks noGrp="1"/>
          </p:cNvSpPr>
          <p:nvPr>
            <p:ph type="body" sz="quarter" idx="15"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22031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
        <p:nvSpPr>
          <p:cNvPr id="6" name="Text Placeholder 5"/>
          <p:cNvSpPr>
            <a:spLocks noGrp="1"/>
          </p:cNvSpPr>
          <p:nvPr>
            <p:ph type="body" sz="quarter" idx="11"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920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 Proud History</a:t>
            </a:r>
            <a:endParaRPr lang="en-ZA" dirty="0"/>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65431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5891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653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STH Today</a:t>
            </a:r>
            <a:endParaRPr lang="en-ZA" dirty="0"/>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Financial Support for our students</a:t>
            </a:r>
            <a:endParaRPr lang="en-ZA" dirty="0"/>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010223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Our Partners</a:t>
            </a:r>
            <a:endParaRPr lang="en-ZA" dirty="0"/>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22942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7319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userDrawn="1"/>
        </p:nvPicPr>
        <p:blipFill>
          <a:blip r:embed="rId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76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3" name="Text Placeholder 5"/>
          <p:cNvSpPr>
            <a:spLocks noGrp="1"/>
          </p:cNvSpPr>
          <p:nvPr>
            <p:ph type="body" sz="quarter" idx="10" hasCustomPrompt="1"/>
          </p:nvPr>
        </p:nvSpPr>
        <p:spPr>
          <a:xfrm>
            <a:off x="358589"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p>
        </p:txBody>
      </p:sp>
    </p:spTree>
    <p:extLst>
      <p:ext uri="{BB962C8B-B14F-4D97-AF65-F5344CB8AC3E}">
        <p14:creationId xmlns:p14="http://schemas.microsoft.com/office/powerpoint/2010/main" val="93533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3"/>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24" r:id="rId2"/>
    <p:sldLayoutId id="2147483725" r:id="rId3"/>
    <p:sldLayoutId id="2147483729" r:id="rId4"/>
    <p:sldLayoutId id="2147483730" r:id="rId5"/>
    <p:sldLayoutId id="2147483650" r:id="rId6"/>
    <p:sldLayoutId id="2147483721" r:id="rId7"/>
    <p:sldLayoutId id="2147483720" r:id="rId8"/>
    <p:sldLayoutId id="2147483664" r:id="rId9"/>
    <p:sldLayoutId id="2147483711" r:id="rId10"/>
    <p:sldLayoutId id="2147483713" r:id="rId11"/>
    <p:sldLayoutId id="2147483714" r:id="rId12"/>
    <p:sldLayoutId id="2147483663" r:id="rId13"/>
    <p:sldLayoutId id="2147483715" r:id="rId14"/>
    <p:sldLayoutId id="2147483716" r:id="rId15"/>
    <p:sldLayoutId id="2147483717" r:id="rId16"/>
    <p:sldLayoutId id="2147483728" r:id="rId17"/>
    <p:sldLayoutId id="2147483718" r:id="rId18"/>
    <p:sldLayoutId id="2147483709" r:id="rId19"/>
    <p:sldLayoutId id="2147483731" r:id="rId20"/>
    <p:sldLayoutId id="2147483732" r:id="rId21"/>
  </p:sldLayoutIdLst>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992880" y="4965903"/>
            <a:ext cx="5797297" cy="450338"/>
          </a:xfrm>
        </p:spPr>
        <p:txBody>
          <a:bodyPr/>
          <a:lstStyle/>
          <a:p>
            <a:r>
              <a:rPr lang="en-GB" dirty="0">
                <a:latin typeface="Times New Roman" charset="0"/>
                <a:ea typeface="Times New Roman" charset="0"/>
                <a:cs typeface="Times New Roman" charset="0"/>
              </a:rPr>
              <a:t>The School of Tourism and Hospitality</a:t>
            </a:r>
          </a:p>
        </p:txBody>
      </p:sp>
      <p:sp>
        <p:nvSpPr>
          <p:cNvPr id="9" name="Text Placeholder 8"/>
          <p:cNvSpPr>
            <a:spLocks noGrp="1"/>
          </p:cNvSpPr>
          <p:nvPr>
            <p:ph type="body" sz="quarter" idx="10"/>
          </p:nvPr>
        </p:nvSpPr>
        <p:spPr>
          <a:xfrm>
            <a:off x="6096000" y="5395571"/>
            <a:ext cx="3694177" cy="442471"/>
          </a:xfrm>
        </p:spPr>
        <p:txBody>
          <a:bodyPr/>
          <a:lstStyle/>
          <a:p>
            <a:r>
              <a:rPr lang="en-GB" dirty="0">
                <a:latin typeface="Times New Roman" charset="0"/>
                <a:ea typeface="Times New Roman" charset="0"/>
                <a:cs typeface="Times New Roman" charset="0"/>
              </a:rPr>
              <a:t>College of Business and Economics </a:t>
            </a:r>
          </a:p>
        </p:txBody>
      </p:sp>
      <p:sp>
        <p:nvSpPr>
          <p:cNvPr id="10" name="Text Placeholder 9"/>
          <p:cNvSpPr>
            <a:spLocks noGrp="1"/>
          </p:cNvSpPr>
          <p:nvPr>
            <p:ph type="body" sz="quarter" idx="11"/>
          </p:nvPr>
        </p:nvSpPr>
        <p:spPr>
          <a:xfrm>
            <a:off x="8257034" y="5845909"/>
            <a:ext cx="1533143" cy="253053"/>
          </a:xfrm>
        </p:spPr>
        <p:txBody>
          <a:bodyPr/>
          <a:lstStyle/>
          <a:p>
            <a:r>
              <a:rPr lang="en-GB" dirty="0">
                <a:latin typeface="Times New Roman" charset="0"/>
                <a:ea typeface="Times New Roman" charset="0"/>
                <a:cs typeface="Times New Roman" charset="0"/>
              </a:rPr>
              <a:t> 15 March 2019</a:t>
            </a:r>
          </a:p>
        </p:txBody>
      </p:sp>
      <p:sp>
        <p:nvSpPr>
          <p:cNvPr id="5" name="Title 1">
            <a:extLst>
              <a:ext uri="{FF2B5EF4-FFF2-40B4-BE49-F238E27FC236}">
                <a16:creationId xmlns:a16="http://schemas.microsoft.com/office/drawing/2014/main" id="{0B682C75-43A9-4046-A897-AF6EE6DA5E61}"/>
              </a:ext>
            </a:extLst>
          </p:cNvPr>
          <p:cNvSpPr txBox="1">
            <a:spLocks/>
          </p:cNvSpPr>
          <p:nvPr/>
        </p:nvSpPr>
        <p:spPr>
          <a:xfrm>
            <a:off x="869065" y="344642"/>
            <a:ext cx="10198739" cy="4382806"/>
          </a:xfrm>
          <a:prstGeom prst="rect">
            <a:avLst/>
          </a:prstGeom>
          <a:noFill/>
          <a:effectLst>
            <a:softEdge rad="635000"/>
          </a:effectLst>
        </p:spPr>
        <p:txBody>
          <a:bodyPr vert="horz" lIns="0" tIns="0" rIns="0" bIns="0" rtlCol="0" anchor="t">
            <a:noAutofit/>
          </a:bodyPr>
          <a:lstStyle>
            <a:lvl1pPr algn="l" defTabSz="914400" rtl="0" eaLnBrk="1" latinLnBrk="0" hangingPunct="1">
              <a:lnSpc>
                <a:spcPct val="100000"/>
              </a:lnSpc>
              <a:spcBef>
                <a:spcPts val="0"/>
              </a:spcBef>
              <a:buNone/>
              <a:defRPr sz="2800" b="1" kern="1200" cap="none" spc="-30" baseline="0">
                <a:solidFill>
                  <a:schemeClr val="tx1">
                    <a:lumMod val="50000"/>
                  </a:schemeClr>
                </a:solidFill>
                <a:latin typeface="+mj-lt"/>
                <a:ea typeface="+mj-ea"/>
                <a:cs typeface="+mj-cs"/>
              </a:defRPr>
            </a:lvl1pPr>
          </a:lstStyle>
          <a:p>
            <a:pPr algn="ctr"/>
            <a:r>
              <a:rPr lang="en-ZA" sz="4800" dirty="0">
                <a:solidFill>
                  <a:schemeClr val="accent2">
                    <a:lumMod val="60000"/>
                    <a:lumOff val="40000"/>
                  </a:schemeClr>
                </a:solidFill>
                <a:latin typeface="Calibri Light" panose="020F0302020204030204" pitchFamily="34" charset="0"/>
                <a:cs typeface="Calibri Light" panose="020F0302020204030204" pitchFamily="34" charset="0"/>
              </a:rPr>
              <a:t>LEVERAGING STATE OWNED TOURISM ASSETS FOR BLACK SMME DEVELOPMENT: THE CASE OF STATE OWNED PARKS, LODGES AND ATTRACTIONS</a:t>
            </a:r>
          </a:p>
          <a:p>
            <a:pPr algn="ctr"/>
            <a:endParaRPr lang="en-ZA" sz="4800" dirty="0">
              <a:solidFill>
                <a:srgbClr val="FFC000"/>
              </a:solidFill>
              <a:latin typeface="Calibri Light" panose="020F0302020204030204" pitchFamily="34" charset="0"/>
              <a:cs typeface="Calibri Light" panose="020F0302020204030204" pitchFamily="34" charset="0"/>
            </a:endParaRPr>
          </a:p>
          <a:p>
            <a:pPr algn="ctr"/>
            <a:r>
              <a:rPr lang="en-ZA" sz="5400" dirty="0">
                <a:solidFill>
                  <a:schemeClr val="accent2">
                    <a:lumMod val="60000"/>
                    <a:lumOff val="40000"/>
                  </a:schemeClr>
                </a:solidFill>
                <a:latin typeface="Calibri Light" panose="020F0302020204030204" pitchFamily="34" charset="0"/>
                <a:cs typeface="Calibri Light" panose="020F0302020204030204" pitchFamily="34" charset="0"/>
              </a:rPr>
              <a:t> </a:t>
            </a:r>
            <a:r>
              <a:rPr lang="en-ZA" sz="3200" dirty="0">
                <a:solidFill>
                  <a:schemeClr val="accent2">
                    <a:lumMod val="20000"/>
                    <a:lumOff val="80000"/>
                  </a:schemeClr>
                </a:solidFill>
                <a:latin typeface="Book Antiqua" panose="02040602050305030304" pitchFamily="18" charset="0"/>
                <a:cs typeface="Calibri Light" panose="020F0302020204030204" pitchFamily="34" charset="0"/>
              </a:rPr>
              <a:t>FINAL REPORT</a:t>
            </a:r>
            <a:endParaRPr lang="en-ZA" sz="4800" dirty="0">
              <a:solidFill>
                <a:schemeClr val="accent2">
                  <a:lumMod val="20000"/>
                  <a:lumOff val="80000"/>
                </a:schemeClr>
              </a:solidFill>
              <a:latin typeface="Calibri Light" panose="020F0302020204030204" pitchFamily="34" charset="0"/>
              <a:ea typeface="Times New Roman" charset="0"/>
              <a:cs typeface="Calibri Light" panose="020F0302020204030204" pitchFamily="34" charset="0"/>
            </a:endParaRPr>
          </a:p>
        </p:txBody>
      </p:sp>
    </p:spTree>
    <p:extLst>
      <p:ext uri="{BB962C8B-B14F-4D97-AF65-F5344CB8AC3E}">
        <p14:creationId xmlns:p14="http://schemas.microsoft.com/office/powerpoint/2010/main" val="354386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1E37-AD24-404D-9691-C422F26BB0B9}"/>
              </a:ext>
            </a:extLst>
          </p:cNvPr>
          <p:cNvSpPr>
            <a:spLocks noGrp="1"/>
          </p:cNvSpPr>
          <p:nvPr>
            <p:ph type="title"/>
          </p:nvPr>
        </p:nvSpPr>
        <p:spPr>
          <a:xfrm>
            <a:off x="261258" y="203477"/>
            <a:ext cx="11697194" cy="654430"/>
          </a:xfrm>
        </p:spPr>
        <p:txBody>
          <a:bodyPr/>
          <a:lstStyle/>
          <a:p>
            <a:r>
              <a:rPr lang="en-ZA" sz="3600" dirty="0">
                <a:latin typeface="Book Antiqua" panose="02040602050305030304" pitchFamily="18" charset="0"/>
              </a:rPr>
              <a:t>Policy Context: Black SMME Development in Tourism </a:t>
            </a:r>
          </a:p>
        </p:txBody>
      </p:sp>
      <p:sp>
        <p:nvSpPr>
          <p:cNvPr id="3" name="Content Placeholder 2">
            <a:extLst>
              <a:ext uri="{FF2B5EF4-FFF2-40B4-BE49-F238E27FC236}">
                <a16:creationId xmlns:a16="http://schemas.microsoft.com/office/drawing/2014/main" id="{788B939C-A7E7-4595-ADEA-7BAD5149A39B}"/>
              </a:ext>
            </a:extLst>
          </p:cNvPr>
          <p:cNvSpPr>
            <a:spLocks noGrp="1"/>
          </p:cNvSpPr>
          <p:nvPr>
            <p:ph idx="1"/>
          </p:nvPr>
        </p:nvSpPr>
        <p:spPr>
          <a:xfrm>
            <a:off x="261258" y="975766"/>
            <a:ext cx="11697194" cy="5187528"/>
          </a:xfrm>
        </p:spPr>
        <p:txBody>
          <a:bodyPr>
            <a:normAutofit fontScale="92500" lnSpcReduction="10000"/>
          </a:bodyPr>
          <a:lstStyle/>
          <a:p>
            <a:r>
              <a:rPr lang="en-GB" sz="3000" dirty="0">
                <a:latin typeface="Garamond" panose="02020404030301010803" pitchFamily="18" charset="0"/>
              </a:rPr>
              <a:t>The creation of new market opportunities for SMMEs is one of the central challenges for building the SMME economy in South Africa </a:t>
            </a:r>
            <a:r>
              <a:rPr lang="en-GB" sz="3200" u="sng" dirty="0">
                <a:latin typeface="Calibri Light" panose="020F0302020204030204" pitchFamily="34" charset="0"/>
                <a:cs typeface="Calibri Light" panose="020F0302020204030204" pitchFamily="34" charset="0"/>
              </a:rPr>
              <a:t>(</a:t>
            </a:r>
            <a:r>
              <a:rPr lang="en-GB" sz="3200" u="sng" dirty="0" err="1">
                <a:latin typeface="Calibri Light" panose="020F0302020204030204" pitchFamily="34" charset="0"/>
                <a:cs typeface="Calibri Light" panose="020F0302020204030204" pitchFamily="34" charset="0"/>
              </a:rPr>
              <a:t>Osiba</a:t>
            </a:r>
            <a:r>
              <a:rPr lang="en-GB" sz="3200" u="sng" dirty="0">
                <a:latin typeface="Calibri Light" panose="020F0302020204030204" pitchFamily="34" charset="0"/>
                <a:cs typeface="Calibri Light" panose="020F0302020204030204" pitchFamily="34" charset="0"/>
              </a:rPr>
              <a:t> Research, 2011)</a:t>
            </a:r>
            <a:r>
              <a:rPr lang="en-GB" sz="3000" dirty="0">
                <a:latin typeface="Calibri Light" panose="020F0302020204030204" pitchFamily="34" charset="0"/>
                <a:cs typeface="Calibri Light" panose="020F0302020204030204" pitchFamily="34" charset="0"/>
              </a:rPr>
              <a:t>. </a:t>
            </a:r>
            <a:r>
              <a:rPr lang="en-GB" sz="3000" dirty="0">
                <a:latin typeface="Garamond" panose="02020404030301010803" pitchFamily="18" charset="0"/>
              </a:rPr>
              <a:t>This is acknowledged in several policy commitments made by the Department of Small Business Development for SMME development as a whole and by the National Department of Tourism for pronouncements for transforming the tourism sector.</a:t>
            </a:r>
          </a:p>
          <a:p>
            <a:r>
              <a:rPr lang="en-US" sz="3000" dirty="0">
                <a:latin typeface="Garamond" panose="02020404030301010803" pitchFamily="18" charset="0"/>
              </a:rPr>
              <a:t>In terms of opening markets initiatives have involved fostering market linkages between SMMEs and large corporates, including most recently through encouraging private sector supplier diversity initiatives </a:t>
            </a:r>
            <a:r>
              <a:rPr lang="en-US" sz="3000" u="sng" dirty="0">
                <a:latin typeface="Calibri Light" panose="020F0302020204030204" pitchFamily="34" charset="0"/>
                <a:cs typeface="Calibri Light" panose="020F0302020204030204" pitchFamily="34" charset="0"/>
              </a:rPr>
              <a:t>(Herrington and </a:t>
            </a:r>
            <a:r>
              <a:rPr lang="en-US" sz="3000" u="sng" dirty="0" err="1">
                <a:latin typeface="Calibri Light" panose="020F0302020204030204" pitchFamily="34" charset="0"/>
                <a:cs typeface="Calibri Light" panose="020F0302020204030204" pitchFamily="34" charset="0"/>
              </a:rPr>
              <a:t>Overmeyer</a:t>
            </a:r>
            <a:r>
              <a:rPr lang="en-US" sz="3000" u="sng" dirty="0">
                <a:latin typeface="Calibri Light" panose="020F0302020204030204" pitchFamily="34" charset="0"/>
                <a:cs typeface="Calibri Light" panose="020F0302020204030204" pitchFamily="34" charset="0"/>
              </a:rPr>
              <a:t>, 2006; Rogerson, 2012). </a:t>
            </a:r>
            <a:endParaRPr lang="en-GB" sz="3000" u="sng"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1245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312A-95E9-4B8B-AB22-386D2201D96B}"/>
              </a:ext>
            </a:extLst>
          </p:cNvPr>
          <p:cNvSpPr>
            <a:spLocks noGrp="1"/>
          </p:cNvSpPr>
          <p:nvPr>
            <p:ph type="title"/>
          </p:nvPr>
        </p:nvSpPr>
        <p:spPr/>
        <p:txBody>
          <a:bodyPr/>
          <a:lstStyle/>
          <a:p>
            <a:r>
              <a:rPr lang="en-ZA" sz="3600" dirty="0">
                <a:latin typeface="Book Antiqua" panose="02040602050305030304" pitchFamily="18" charset="0"/>
              </a:rPr>
              <a:t>Policy Context: Black SMME Development in Tourism </a:t>
            </a:r>
          </a:p>
        </p:txBody>
      </p:sp>
      <p:sp>
        <p:nvSpPr>
          <p:cNvPr id="3" name="Content Placeholder 2">
            <a:extLst>
              <a:ext uri="{FF2B5EF4-FFF2-40B4-BE49-F238E27FC236}">
                <a16:creationId xmlns:a16="http://schemas.microsoft.com/office/drawing/2014/main" id="{9105485F-B651-4B4F-BD66-6B7F8EE0B8E4}"/>
              </a:ext>
            </a:extLst>
          </p:cNvPr>
          <p:cNvSpPr>
            <a:spLocks noGrp="1"/>
          </p:cNvSpPr>
          <p:nvPr>
            <p:ph idx="1"/>
          </p:nvPr>
        </p:nvSpPr>
        <p:spPr>
          <a:xfrm>
            <a:off x="360000" y="1070768"/>
            <a:ext cx="11460525" cy="5092525"/>
          </a:xfrm>
        </p:spPr>
        <p:txBody>
          <a:bodyPr/>
          <a:lstStyle/>
          <a:p>
            <a:r>
              <a:rPr lang="en-GB" sz="3000" dirty="0">
                <a:latin typeface="Garamond" panose="02020404030301010803" pitchFamily="18" charset="0"/>
              </a:rPr>
              <a:t> It is generally acknowledged, however, that the results of a range of several different government initiatives to support business development in the SMME economy of post-apartheid South Africa have been somewhat disappointing </a:t>
            </a:r>
            <a:r>
              <a:rPr lang="en-GB" sz="3000" u="sng" dirty="0">
                <a:latin typeface="Calibri Light" panose="020F0302020204030204" pitchFamily="34" charset="0"/>
                <a:cs typeface="Calibri Light" panose="020F0302020204030204" pitchFamily="34" charset="0"/>
              </a:rPr>
              <a:t>(Rogerson, 2004). </a:t>
            </a:r>
          </a:p>
          <a:p>
            <a:r>
              <a:rPr lang="en-GB" sz="3000" dirty="0">
                <a:latin typeface="Garamond" panose="02020404030301010803" pitchFamily="18" charset="0"/>
              </a:rPr>
              <a:t>Accordingly, in recent years national government has been searching for alternative pathways and policy initiatives in order to catalyse the SMME economy. </a:t>
            </a:r>
          </a:p>
          <a:p>
            <a:endParaRPr lang="en-ZA" sz="3000" dirty="0">
              <a:latin typeface="Garamond" panose="02020404030301010803" pitchFamily="18" charset="0"/>
            </a:endParaRPr>
          </a:p>
          <a:p>
            <a:endParaRPr lang="en-ZA" sz="3000" dirty="0">
              <a:latin typeface="Garamond" panose="02020404030301010803" pitchFamily="18" charset="0"/>
            </a:endParaRPr>
          </a:p>
        </p:txBody>
      </p:sp>
    </p:spTree>
    <p:extLst>
      <p:ext uri="{BB962C8B-B14F-4D97-AF65-F5344CB8AC3E}">
        <p14:creationId xmlns:p14="http://schemas.microsoft.com/office/powerpoint/2010/main" val="371301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312A-95E9-4B8B-AB22-386D2201D96B}"/>
              </a:ext>
            </a:extLst>
          </p:cNvPr>
          <p:cNvSpPr>
            <a:spLocks noGrp="1"/>
          </p:cNvSpPr>
          <p:nvPr>
            <p:ph type="title"/>
          </p:nvPr>
        </p:nvSpPr>
        <p:spPr>
          <a:xfrm>
            <a:off x="360001" y="197224"/>
            <a:ext cx="11598452" cy="497483"/>
          </a:xfrm>
        </p:spPr>
        <p:txBody>
          <a:bodyPr/>
          <a:lstStyle/>
          <a:p>
            <a:r>
              <a:rPr lang="en-ZA" sz="3600" dirty="0">
                <a:latin typeface="Book Antiqua" panose="02040602050305030304" pitchFamily="18" charset="0"/>
              </a:rPr>
              <a:t>Policy Context: Black SMME Development in Tourism </a:t>
            </a:r>
          </a:p>
        </p:txBody>
      </p:sp>
      <p:sp>
        <p:nvSpPr>
          <p:cNvPr id="3" name="Content Placeholder 2">
            <a:extLst>
              <a:ext uri="{FF2B5EF4-FFF2-40B4-BE49-F238E27FC236}">
                <a16:creationId xmlns:a16="http://schemas.microsoft.com/office/drawing/2014/main" id="{9105485F-B651-4B4F-BD66-6B7F8EE0B8E4}"/>
              </a:ext>
            </a:extLst>
          </p:cNvPr>
          <p:cNvSpPr>
            <a:spLocks noGrp="1"/>
          </p:cNvSpPr>
          <p:nvPr>
            <p:ph idx="1"/>
          </p:nvPr>
        </p:nvSpPr>
        <p:spPr>
          <a:xfrm>
            <a:off x="296774" y="955964"/>
            <a:ext cx="11598452" cy="5207329"/>
          </a:xfrm>
        </p:spPr>
        <p:txBody>
          <a:bodyPr/>
          <a:lstStyle/>
          <a:p>
            <a:pPr>
              <a:spcBef>
                <a:spcPts val="0"/>
              </a:spcBef>
              <a:spcAft>
                <a:spcPts val="1200"/>
              </a:spcAft>
            </a:pPr>
            <a:r>
              <a:rPr lang="en-GB" sz="2900" dirty="0">
                <a:latin typeface="Garamond" panose="02020404030301010803" pitchFamily="18" charset="0"/>
              </a:rPr>
              <a:t>Essentially, these alternative pathways include a focus on direct DEMAND-DRIVEN initiatives such as those directed at fostering entrepreneurship and SMME development through leveraging state assets and through state procurement programmes as opposed to the emphasis given in early SMME policy interventions which were largely supply-driven in character.</a:t>
            </a:r>
          </a:p>
          <a:p>
            <a:pPr>
              <a:spcBef>
                <a:spcPts val="0"/>
              </a:spcBef>
              <a:spcAft>
                <a:spcPts val="1200"/>
              </a:spcAft>
            </a:pPr>
            <a:r>
              <a:rPr lang="en-GB" sz="2900" dirty="0">
                <a:latin typeface="Garamond" panose="02020404030301010803" pitchFamily="18" charset="0"/>
              </a:rPr>
              <a:t> </a:t>
            </a:r>
            <a:r>
              <a:rPr lang="en-US" sz="2900" dirty="0">
                <a:latin typeface="Garamond" panose="02020404030301010803" pitchFamily="18" charset="0"/>
              </a:rPr>
              <a:t>Tourism SMMEs have been a specific policy focus in recent years.</a:t>
            </a:r>
          </a:p>
          <a:p>
            <a:pPr>
              <a:spcBef>
                <a:spcPts val="0"/>
              </a:spcBef>
              <a:spcAft>
                <a:spcPts val="1200"/>
              </a:spcAft>
            </a:pPr>
            <a:r>
              <a:rPr lang="en-US" sz="2900" dirty="0">
                <a:latin typeface="Garamond" panose="02020404030301010803" pitchFamily="18" charset="0"/>
              </a:rPr>
              <a:t>Over the two past decades, national government has introduced a range of initiatives to deepen SMME development in tourism, wider objectives of transformation and of moving towards inclusive growth </a:t>
            </a:r>
            <a:r>
              <a:rPr lang="en-US" sz="2900" u="sng" dirty="0">
                <a:latin typeface="Calibri Light" panose="020F0302020204030204" pitchFamily="34" charset="0"/>
                <a:cs typeface="Calibri Light" panose="020F0302020204030204" pitchFamily="34" charset="0"/>
              </a:rPr>
              <a:t>(Rogerson, 2008b).</a:t>
            </a:r>
            <a:endParaRPr lang="en-ZA" sz="2900" u="sng" dirty="0">
              <a:latin typeface="Calibri Light" panose="020F0302020204030204" pitchFamily="34" charset="0"/>
              <a:cs typeface="Calibri Light" panose="020F0302020204030204" pitchFamily="34" charset="0"/>
            </a:endParaRPr>
          </a:p>
          <a:p>
            <a:pPr>
              <a:spcBef>
                <a:spcPts val="0"/>
              </a:spcBef>
              <a:spcAft>
                <a:spcPts val="1200"/>
              </a:spcAft>
            </a:pPr>
            <a:endParaRPr lang="en-ZA" sz="2900" dirty="0">
              <a:latin typeface="Garamond" panose="02020404030301010803" pitchFamily="18" charset="0"/>
            </a:endParaRPr>
          </a:p>
        </p:txBody>
      </p:sp>
    </p:spTree>
    <p:extLst>
      <p:ext uri="{BB962C8B-B14F-4D97-AF65-F5344CB8AC3E}">
        <p14:creationId xmlns:p14="http://schemas.microsoft.com/office/powerpoint/2010/main" val="374104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1ADF-58C0-48AE-94D4-5B16CB909740}"/>
              </a:ext>
            </a:extLst>
          </p:cNvPr>
          <p:cNvSpPr>
            <a:spLocks noGrp="1"/>
          </p:cNvSpPr>
          <p:nvPr>
            <p:ph type="title"/>
          </p:nvPr>
        </p:nvSpPr>
        <p:spPr>
          <a:xfrm>
            <a:off x="360000" y="197225"/>
            <a:ext cx="11452225" cy="491544"/>
          </a:xfrm>
        </p:spPr>
        <p:txBody>
          <a:bodyPr/>
          <a:lstStyle/>
          <a:p>
            <a:r>
              <a:rPr lang="en-ZA" sz="3600" dirty="0">
                <a:latin typeface="Book Antiqua" panose="02040602050305030304" pitchFamily="18" charset="0"/>
              </a:rPr>
              <a:t>Policy Context: Black SMME Development in Tourism </a:t>
            </a:r>
          </a:p>
        </p:txBody>
      </p:sp>
      <p:sp>
        <p:nvSpPr>
          <p:cNvPr id="3" name="Content Placeholder 2">
            <a:extLst>
              <a:ext uri="{FF2B5EF4-FFF2-40B4-BE49-F238E27FC236}">
                <a16:creationId xmlns:a16="http://schemas.microsoft.com/office/drawing/2014/main" id="{7A9FD5B9-6292-473F-B634-6D10301084D2}"/>
              </a:ext>
            </a:extLst>
          </p:cNvPr>
          <p:cNvSpPr>
            <a:spLocks noGrp="1"/>
          </p:cNvSpPr>
          <p:nvPr>
            <p:ph idx="1"/>
          </p:nvPr>
        </p:nvSpPr>
        <p:spPr>
          <a:xfrm>
            <a:off x="463303" y="917224"/>
            <a:ext cx="11578276" cy="5269819"/>
          </a:xfrm>
        </p:spPr>
        <p:txBody>
          <a:bodyPr>
            <a:normAutofit/>
          </a:bodyPr>
          <a:lstStyle/>
          <a:p>
            <a:pPr>
              <a:spcBef>
                <a:spcPts val="0"/>
              </a:spcBef>
              <a:spcAft>
                <a:spcPts val="1200"/>
              </a:spcAft>
            </a:pPr>
            <a:r>
              <a:rPr lang="en-GB" sz="3000" dirty="0">
                <a:latin typeface="Garamond" panose="02020404030301010803" pitchFamily="18" charset="0"/>
              </a:rPr>
              <a:t>The activities of the Tourism Enterprise Programme (TEP) which provided SMMEs with skills development, market access and business support advice. </a:t>
            </a:r>
          </a:p>
          <a:p>
            <a:pPr>
              <a:spcBef>
                <a:spcPts val="0"/>
              </a:spcBef>
              <a:spcAft>
                <a:spcPts val="1200"/>
              </a:spcAft>
            </a:pPr>
            <a:r>
              <a:rPr lang="en-GB" sz="3000" dirty="0">
                <a:latin typeface="Garamond" panose="02020404030301010803" pitchFamily="18" charset="0"/>
              </a:rPr>
              <a:t>More recent interventions have included the Tourism Support Programme (TSP), a DTI financing initiative which was a sub-programme of the Enterprise Investment Programme launched in 2008. In 2012 administration of this programme moved from DTI to NDT; the TSP offers a reimbursable cash grant towards investment costs for establishing or expanding existing tourism operations including accommodation and tour operators.</a:t>
            </a:r>
          </a:p>
        </p:txBody>
      </p:sp>
    </p:spTree>
    <p:extLst>
      <p:ext uri="{BB962C8B-B14F-4D97-AF65-F5344CB8AC3E}">
        <p14:creationId xmlns:p14="http://schemas.microsoft.com/office/powerpoint/2010/main" val="427236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394820" y="2406400"/>
            <a:ext cx="9936711" cy="728686"/>
          </a:xfrm>
        </p:spPr>
        <p:txBody>
          <a:bodyPr/>
          <a:lstStyle/>
          <a:p>
            <a:r>
              <a:rPr lang="en-ZA" sz="6000" dirty="0">
                <a:latin typeface="Book Antiqua" panose="02040602050305030304" pitchFamily="18" charset="0"/>
              </a:rPr>
              <a:t>PROJECT BEGINNING</a:t>
            </a:r>
          </a:p>
        </p:txBody>
      </p:sp>
    </p:spTree>
    <p:extLst>
      <p:ext uri="{BB962C8B-B14F-4D97-AF65-F5344CB8AC3E}">
        <p14:creationId xmlns:p14="http://schemas.microsoft.com/office/powerpoint/2010/main" val="106625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latin typeface="Book Antiqua" panose="02040602050305030304" pitchFamily="18" charset="0"/>
              </a:rPr>
              <a:t>Project Beginning</a:t>
            </a:r>
          </a:p>
        </p:txBody>
      </p:sp>
      <p:sp>
        <p:nvSpPr>
          <p:cNvPr id="3" name="Content Placeholder 2"/>
          <p:cNvSpPr>
            <a:spLocks noGrp="1"/>
          </p:cNvSpPr>
          <p:nvPr>
            <p:ph idx="1"/>
          </p:nvPr>
        </p:nvSpPr>
        <p:spPr>
          <a:xfrm>
            <a:off x="368300" y="1268413"/>
            <a:ext cx="11452225" cy="5013634"/>
          </a:xfrm>
        </p:spPr>
        <p:txBody>
          <a:bodyPr>
            <a:normAutofit/>
          </a:bodyPr>
          <a:lstStyle/>
          <a:p>
            <a:pPr>
              <a:spcAft>
                <a:spcPts val="1200"/>
              </a:spcAft>
            </a:pPr>
            <a:r>
              <a:rPr lang="en-GB" sz="3000" dirty="0">
                <a:latin typeface="Garamond" panose="02020404030301010803" pitchFamily="18" charset="0"/>
              </a:rPr>
              <a:t>During 2017 the Tourism Minister announced a further government backed tourism development fund to support SMMEs, including community-based projects, as part of strategic planning for inclusive growth </a:t>
            </a:r>
          </a:p>
          <a:p>
            <a:pPr>
              <a:spcAft>
                <a:spcPts val="1200"/>
              </a:spcAft>
            </a:pPr>
            <a:r>
              <a:rPr lang="en-GB" sz="3000" dirty="0">
                <a:latin typeface="Garamond" panose="02020404030301010803" pitchFamily="18" charset="0"/>
              </a:rPr>
              <a:t>Other useful programmatic interventions have encompassed assistance for the establishment or operations of tourism business incubators, which link to a major push by DSBD for incubators as a whole.</a:t>
            </a:r>
          </a:p>
          <a:p>
            <a:pPr>
              <a:spcAft>
                <a:spcPts val="1200"/>
              </a:spcAft>
            </a:pPr>
            <a:r>
              <a:rPr lang="en-GB" sz="3000" dirty="0">
                <a:latin typeface="Garamond" panose="02020404030301010803" pitchFamily="18" charset="0"/>
              </a:rPr>
              <a:t>The impact of this raft of recent initiatives remains to be evaluated. </a:t>
            </a:r>
          </a:p>
        </p:txBody>
      </p:sp>
    </p:spTree>
    <p:extLst>
      <p:ext uri="{BB962C8B-B14F-4D97-AF65-F5344CB8AC3E}">
        <p14:creationId xmlns:p14="http://schemas.microsoft.com/office/powerpoint/2010/main" val="1597236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latin typeface="Book Antiqua" panose="02040602050305030304" pitchFamily="18" charset="0"/>
              </a:rPr>
              <a:t>Project Beginning</a:t>
            </a:r>
          </a:p>
        </p:txBody>
      </p:sp>
      <p:sp>
        <p:nvSpPr>
          <p:cNvPr id="3" name="Content Placeholder 2"/>
          <p:cNvSpPr>
            <a:spLocks noGrp="1"/>
          </p:cNvSpPr>
          <p:nvPr>
            <p:ph idx="1"/>
          </p:nvPr>
        </p:nvSpPr>
        <p:spPr>
          <a:xfrm>
            <a:off x="360000" y="1042782"/>
            <a:ext cx="11452225" cy="5013634"/>
          </a:xfrm>
        </p:spPr>
        <p:txBody>
          <a:bodyPr>
            <a:noAutofit/>
          </a:bodyPr>
          <a:lstStyle/>
          <a:p>
            <a:r>
              <a:rPr lang="en-GB" sz="3000" dirty="0">
                <a:latin typeface="Garamond" panose="02020404030301010803" pitchFamily="18" charset="0"/>
              </a:rPr>
              <a:t>There is growing interest on behalf of the DoT to complement these supply-side support interventions with a suite of demand-driven initiatives and one significant facet of fresh policy thinking towards demand-side interventions is consideration that is being given to leverage the potential of state-owned assets for tourism development and for SMME upgrading</a:t>
            </a:r>
            <a:endParaRPr lang="en-ZA" sz="3000" dirty="0">
              <a:latin typeface="Garamond" panose="02020404030301010803" pitchFamily="18" charset="0"/>
            </a:endParaRPr>
          </a:p>
          <a:p>
            <a:r>
              <a:rPr lang="en-GB" sz="3000" dirty="0">
                <a:latin typeface="Garamond" panose="02020404030301010803" pitchFamily="18" charset="0"/>
              </a:rPr>
              <a:t>A first step towards achieving this objective has been the undertaking of a national audit of such state assets. </a:t>
            </a:r>
          </a:p>
          <a:p>
            <a:r>
              <a:rPr lang="en-GB" sz="3000" dirty="0">
                <a:latin typeface="Garamond" panose="02020404030301010803" pitchFamily="18" charset="0"/>
              </a:rPr>
              <a:t>The DoT engaged with stakeholders and compiled a partial list of state-owned assets in terms of state-owned land, lodges and attractions. </a:t>
            </a:r>
          </a:p>
        </p:txBody>
      </p:sp>
    </p:spTree>
    <p:extLst>
      <p:ext uri="{BB962C8B-B14F-4D97-AF65-F5344CB8AC3E}">
        <p14:creationId xmlns:p14="http://schemas.microsoft.com/office/powerpoint/2010/main" val="389921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a:latin typeface="Book Antiqua" panose="02040602050305030304" pitchFamily="18" charset="0"/>
              </a:rPr>
              <a:t>Project Beginning</a:t>
            </a:r>
          </a:p>
        </p:txBody>
      </p:sp>
      <p:sp>
        <p:nvSpPr>
          <p:cNvPr id="3" name="Content Placeholder 2"/>
          <p:cNvSpPr>
            <a:spLocks noGrp="1"/>
          </p:cNvSpPr>
          <p:nvPr>
            <p:ph idx="1"/>
          </p:nvPr>
        </p:nvSpPr>
        <p:spPr>
          <a:xfrm>
            <a:off x="360000" y="1042782"/>
            <a:ext cx="11452225" cy="5013634"/>
          </a:xfrm>
        </p:spPr>
        <p:txBody>
          <a:bodyPr>
            <a:normAutofit/>
          </a:bodyPr>
          <a:lstStyle/>
          <a:p>
            <a:pPr>
              <a:spcAft>
                <a:spcPts val="1200"/>
              </a:spcAft>
            </a:pPr>
            <a:r>
              <a:rPr lang="en-GB" sz="3000" dirty="0">
                <a:latin typeface="Garamond" panose="02020404030301010803" pitchFamily="18" charset="0"/>
              </a:rPr>
              <a:t>These assets include those of national and provincial government as well as an array of municipal assets. </a:t>
            </a:r>
          </a:p>
          <a:p>
            <a:pPr>
              <a:spcAft>
                <a:spcPts val="1200"/>
              </a:spcAft>
            </a:pPr>
            <a:r>
              <a:rPr lang="en-GB" sz="3000" dirty="0">
                <a:latin typeface="Garamond" panose="02020404030301010803" pitchFamily="18" charset="0"/>
              </a:rPr>
              <a:t>The maximisation of these state assets can be potentially critical vehicles for assisting tourism-led Local Economic Development and for an exploratory analysis of the potential for leveraging state assets for inclusive growth, transformation and expanding the role of black entrepreneurs in the tourism sector of South Africa.          </a:t>
            </a:r>
            <a:endParaRPr lang="en-ZA" sz="3000" dirty="0">
              <a:latin typeface="Garamond" panose="02020404030301010803" pitchFamily="18" charset="0"/>
            </a:endParaRPr>
          </a:p>
        </p:txBody>
      </p:sp>
    </p:spTree>
    <p:extLst>
      <p:ext uri="{BB962C8B-B14F-4D97-AF65-F5344CB8AC3E}">
        <p14:creationId xmlns:p14="http://schemas.microsoft.com/office/powerpoint/2010/main" val="288207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0"/>
            <a:ext cx="11528006" cy="2118099"/>
          </a:xfrm>
        </p:spPr>
        <p:txBody>
          <a:bodyPr/>
          <a:lstStyle/>
          <a:p>
            <a:r>
              <a:rPr lang="en-ZA" sz="6000" dirty="0">
                <a:latin typeface="Book Antiqua" panose="02040602050305030304" pitchFamily="18" charset="0"/>
              </a:rPr>
              <a:t>PROJECT BEGINNING:</a:t>
            </a:r>
            <a:r>
              <a:rPr lang="en-ZA" sz="5400" dirty="0">
                <a:latin typeface="Book Antiqua" panose="02040602050305030304" pitchFamily="18" charset="0"/>
              </a:rPr>
              <a:t/>
            </a:r>
            <a:br>
              <a:rPr lang="en-ZA" sz="5400" dirty="0">
                <a:latin typeface="Book Antiqua" panose="02040602050305030304" pitchFamily="18" charset="0"/>
              </a:rPr>
            </a:br>
            <a:r>
              <a:rPr lang="en-ZA" sz="5400" dirty="0">
                <a:latin typeface="Book Antiqua" panose="02040602050305030304" pitchFamily="18" charset="0"/>
              </a:rPr>
              <a:t>				   </a:t>
            </a:r>
            <a:r>
              <a:rPr lang="en-US" sz="4400" dirty="0">
                <a:solidFill>
                  <a:srgbClr val="D95900"/>
                </a:solidFill>
                <a:latin typeface="Book Antiqua" panose="02040602050305030304" pitchFamily="18" charset="0"/>
              </a:rPr>
              <a:t>What are These State Assets?</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309218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1A99-1C17-46BD-BBCB-8BF94F8BCE4B}"/>
              </a:ext>
            </a:extLst>
          </p:cNvPr>
          <p:cNvSpPr>
            <a:spLocks noGrp="1"/>
          </p:cNvSpPr>
          <p:nvPr>
            <p:ph type="title"/>
          </p:nvPr>
        </p:nvSpPr>
        <p:spPr/>
        <p:txBody>
          <a:bodyPr/>
          <a:lstStyle/>
          <a:p>
            <a:r>
              <a:rPr lang="en-ZA" sz="4000" dirty="0">
                <a:latin typeface="Book Antiqua" panose="02040602050305030304" pitchFamily="18" charset="0"/>
              </a:rPr>
              <a:t>What are These State Assets?</a:t>
            </a:r>
          </a:p>
        </p:txBody>
      </p:sp>
      <p:sp>
        <p:nvSpPr>
          <p:cNvPr id="3" name="Content Placeholder 2">
            <a:extLst>
              <a:ext uri="{FF2B5EF4-FFF2-40B4-BE49-F238E27FC236}">
                <a16:creationId xmlns:a16="http://schemas.microsoft.com/office/drawing/2014/main" id="{F5A881CF-B121-4BB9-8AAD-5596E821A560}"/>
              </a:ext>
            </a:extLst>
          </p:cNvPr>
          <p:cNvSpPr>
            <a:spLocks noGrp="1"/>
          </p:cNvSpPr>
          <p:nvPr>
            <p:ph idx="1"/>
          </p:nvPr>
        </p:nvSpPr>
        <p:spPr>
          <a:xfrm>
            <a:off x="205921" y="1224701"/>
            <a:ext cx="11780157" cy="4974218"/>
          </a:xfrm>
        </p:spPr>
        <p:txBody>
          <a:bodyPr>
            <a:noAutofit/>
          </a:bodyPr>
          <a:lstStyle/>
          <a:p>
            <a:pPr>
              <a:spcBef>
                <a:spcPts val="0"/>
              </a:spcBef>
              <a:spcAft>
                <a:spcPts val="1200"/>
              </a:spcAft>
            </a:pPr>
            <a:r>
              <a:rPr lang="en-GB" sz="2900" dirty="0">
                <a:latin typeface="Garamond" panose="02020404030301010803" pitchFamily="18" charset="0"/>
              </a:rPr>
              <a:t>Arguably, the most significant of these assets include those of </a:t>
            </a:r>
            <a:r>
              <a:rPr lang="en-GB" sz="2900" dirty="0" err="1">
                <a:latin typeface="Garamond" panose="02020404030301010803" pitchFamily="18" charset="0"/>
              </a:rPr>
              <a:t>SANparks</a:t>
            </a:r>
            <a:r>
              <a:rPr lang="en-GB" sz="2900" dirty="0">
                <a:latin typeface="Garamond" panose="02020404030301010803" pitchFamily="18" charset="0"/>
              </a:rPr>
              <a:t>, North West Parks and Cape Nature. </a:t>
            </a:r>
          </a:p>
          <a:p>
            <a:pPr>
              <a:spcBef>
                <a:spcPts val="0"/>
              </a:spcBef>
              <a:spcAft>
                <a:spcPts val="1200"/>
              </a:spcAft>
            </a:pPr>
            <a:r>
              <a:rPr lang="en-GB" sz="2900" dirty="0">
                <a:latin typeface="Garamond" panose="02020404030301010803" pitchFamily="18" charset="0"/>
              </a:rPr>
              <a:t>Nevertheless, one must not overlook the large number of often smaller MUNICIPAL ASSETS which can include local nature reserves, accommodation complexes, camp sites, caravan parks and even a number of lighthouses. </a:t>
            </a:r>
          </a:p>
          <a:p>
            <a:pPr>
              <a:spcBef>
                <a:spcPts val="0"/>
              </a:spcBef>
              <a:spcAft>
                <a:spcPts val="1200"/>
              </a:spcAft>
            </a:pPr>
            <a:r>
              <a:rPr lang="en-ZA" sz="2900" dirty="0">
                <a:latin typeface="Garamond" panose="02020404030301010803" pitchFamily="18" charset="0"/>
              </a:rPr>
              <a:t>A broad indicator of the range and character of municipal assets that might be leveraged for tourism development can be gleaned from an analysis of municipal assets listed for two provinces in the Department of Tourism’s dataset. </a:t>
            </a:r>
          </a:p>
        </p:txBody>
      </p:sp>
    </p:spTree>
    <p:extLst>
      <p:ext uri="{BB962C8B-B14F-4D97-AF65-F5344CB8AC3E}">
        <p14:creationId xmlns:p14="http://schemas.microsoft.com/office/powerpoint/2010/main" val="120838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394821" y="2406400"/>
            <a:ext cx="7359650" cy="728686"/>
          </a:xfrm>
        </p:spPr>
        <p:txBody>
          <a:bodyPr/>
          <a:lstStyle/>
          <a:p>
            <a:r>
              <a:rPr lang="en-ZA" sz="6000" dirty="0">
                <a:latin typeface="Book Antiqua" panose="02040602050305030304" pitchFamily="18" charset="0"/>
              </a:rPr>
              <a:t>INTRODUCTION</a:t>
            </a:r>
          </a:p>
        </p:txBody>
      </p:sp>
    </p:spTree>
    <p:extLst>
      <p:ext uri="{BB962C8B-B14F-4D97-AF65-F5344CB8AC3E}">
        <p14:creationId xmlns:p14="http://schemas.microsoft.com/office/powerpoint/2010/main" val="158496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1A99-1C17-46BD-BBCB-8BF94F8BCE4B}"/>
              </a:ext>
            </a:extLst>
          </p:cNvPr>
          <p:cNvSpPr>
            <a:spLocks noGrp="1"/>
          </p:cNvSpPr>
          <p:nvPr>
            <p:ph type="title"/>
          </p:nvPr>
        </p:nvSpPr>
        <p:spPr/>
        <p:txBody>
          <a:bodyPr/>
          <a:lstStyle/>
          <a:p>
            <a:r>
              <a:rPr lang="en-ZA" sz="4000" dirty="0">
                <a:latin typeface="Book Antiqua" panose="02040602050305030304" pitchFamily="18" charset="0"/>
              </a:rPr>
              <a:t>What are These State Assets?</a:t>
            </a:r>
          </a:p>
        </p:txBody>
      </p:sp>
      <p:sp>
        <p:nvSpPr>
          <p:cNvPr id="3" name="Content Placeholder 2">
            <a:extLst>
              <a:ext uri="{FF2B5EF4-FFF2-40B4-BE49-F238E27FC236}">
                <a16:creationId xmlns:a16="http://schemas.microsoft.com/office/drawing/2014/main" id="{F5A881CF-B121-4BB9-8AAD-5596E821A560}"/>
              </a:ext>
            </a:extLst>
          </p:cNvPr>
          <p:cNvSpPr>
            <a:spLocks noGrp="1"/>
          </p:cNvSpPr>
          <p:nvPr>
            <p:ph idx="1"/>
          </p:nvPr>
        </p:nvSpPr>
        <p:spPr>
          <a:xfrm>
            <a:off x="225796" y="1070768"/>
            <a:ext cx="11594729" cy="5080649"/>
          </a:xfrm>
        </p:spPr>
        <p:txBody>
          <a:bodyPr>
            <a:normAutofit/>
          </a:bodyPr>
          <a:lstStyle/>
          <a:p>
            <a:r>
              <a:rPr lang="en-ZA" sz="3200" dirty="0">
                <a:latin typeface="Garamond" panose="02020404030301010803" pitchFamily="18" charset="0"/>
              </a:rPr>
              <a:t>The choice of Western Cape and Eastern Cape provinces is influenced by the quality of responses received from its various municipalities about the nature of their local assets that might be leveraged for tourism development. </a:t>
            </a:r>
          </a:p>
          <a:p>
            <a:r>
              <a:rPr lang="en-ZA" sz="3200" dirty="0">
                <a:latin typeface="Garamond" panose="02020404030301010803" pitchFamily="18" charset="0"/>
              </a:rPr>
              <a:t>Although the listings are far from complete the findings should be seen as indicative of the most common forms of state asset that might be leveraged.</a:t>
            </a:r>
          </a:p>
        </p:txBody>
      </p:sp>
    </p:spTree>
    <p:extLst>
      <p:ext uri="{BB962C8B-B14F-4D97-AF65-F5344CB8AC3E}">
        <p14:creationId xmlns:p14="http://schemas.microsoft.com/office/powerpoint/2010/main" val="1755190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2A61D5-3FCB-4282-86BF-8266D6AD5F1A}"/>
              </a:ext>
            </a:extLst>
          </p:cNvPr>
          <p:cNvGraphicFramePr>
            <a:graphicFrameLocks noGrp="1"/>
          </p:cNvGraphicFramePr>
          <p:nvPr>
            <p:extLst>
              <p:ext uri="{D42A27DB-BD31-4B8C-83A1-F6EECF244321}">
                <p14:modId xmlns:p14="http://schemas.microsoft.com/office/powerpoint/2010/main" val="3075707657"/>
              </p:ext>
            </p:extLst>
          </p:nvPr>
        </p:nvGraphicFramePr>
        <p:xfrm>
          <a:off x="605641" y="714391"/>
          <a:ext cx="10485912" cy="5923480"/>
        </p:xfrm>
        <a:graphic>
          <a:graphicData uri="http://schemas.openxmlformats.org/drawingml/2006/table">
            <a:tbl>
              <a:tblPr firstRow="1" firstCol="1" bandRow="1">
                <a:tableStyleId>{5C22544A-7EE6-4342-B048-85BDC9FD1C3A}</a:tableStyleId>
              </a:tblPr>
              <a:tblGrid>
                <a:gridCol w="5242956">
                  <a:extLst>
                    <a:ext uri="{9D8B030D-6E8A-4147-A177-3AD203B41FA5}">
                      <a16:colId xmlns:a16="http://schemas.microsoft.com/office/drawing/2014/main" val="3472655628"/>
                    </a:ext>
                  </a:extLst>
                </a:gridCol>
                <a:gridCol w="5242956">
                  <a:extLst>
                    <a:ext uri="{9D8B030D-6E8A-4147-A177-3AD203B41FA5}">
                      <a16:colId xmlns:a16="http://schemas.microsoft.com/office/drawing/2014/main" val="363468451"/>
                    </a:ext>
                  </a:extLst>
                </a:gridCol>
              </a:tblGrid>
              <a:tr h="401755">
                <a:tc>
                  <a:txBody>
                    <a:bodyPr/>
                    <a:lstStyle/>
                    <a:p>
                      <a:pPr algn="ctr">
                        <a:lnSpc>
                          <a:spcPct val="107000"/>
                        </a:lnSpc>
                        <a:spcAft>
                          <a:spcPts val="0"/>
                        </a:spcAft>
                      </a:pPr>
                      <a:r>
                        <a:rPr lang="en-ZA" sz="2400" dirty="0">
                          <a:effectLst/>
                          <a:latin typeface="Garamond" panose="02020404030301010803" pitchFamily="18" charset="0"/>
                        </a:rPr>
                        <a:t>Type of Asset</a:t>
                      </a:r>
                      <a:endParaRPr lang="en-ZA"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effectLst/>
                          <a:latin typeface="Garamond" panose="02020404030301010803" pitchFamily="18" charset="0"/>
                        </a:rPr>
                        <a:t>Number</a:t>
                      </a:r>
                      <a:endParaRPr lang="en-ZA"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0975721"/>
                  </a:ext>
                </a:extLst>
              </a:tr>
              <a:tr h="368115">
                <a:tc>
                  <a:txBody>
                    <a:bodyPr/>
                    <a:lstStyle/>
                    <a:p>
                      <a:pPr>
                        <a:lnSpc>
                          <a:spcPct val="107000"/>
                        </a:lnSpc>
                        <a:spcAft>
                          <a:spcPts val="0"/>
                        </a:spcAft>
                      </a:pPr>
                      <a:r>
                        <a:rPr lang="en-ZA" sz="2000" dirty="0">
                          <a:effectLst/>
                          <a:latin typeface="Garamond" panose="02020404030301010803" pitchFamily="18" charset="0"/>
                        </a:rPr>
                        <a:t>Nature reserve</a:t>
                      </a:r>
                      <a:endParaRPr lang="en-ZA"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28</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228638"/>
                  </a:ext>
                </a:extLst>
              </a:tr>
              <a:tr h="368115">
                <a:tc>
                  <a:txBody>
                    <a:bodyPr/>
                    <a:lstStyle/>
                    <a:p>
                      <a:pPr>
                        <a:lnSpc>
                          <a:spcPct val="107000"/>
                        </a:lnSpc>
                        <a:spcAft>
                          <a:spcPts val="0"/>
                        </a:spcAft>
                      </a:pPr>
                      <a:r>
                        <a:rPr lang="en-ZA" sz="2000" dirty="0">
                          <a:effectLst/>
                          <a:latin typeface="Garamond" panose="02020404030301010803" pitchFamily="18" charset="0"/>
                        </a:rPr>
                        <a:t>Holiday resorts</a:t>
                      </a:r>
                      <a:endParaRPr lang="en-ZA"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22</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3284975"/>
                  </a:ext>
                </a:extLst>
              </a:tr>
              <a:tr h="368115">
                <a:tc>
                  <a:txBody>
                    <a:bodyPr/>
                    <a:lstStyle/>
                    <a:p>
                      <a:pPr>
                        <a:lnSpc>
                          <a:spcPct val="107000"/>
                        </a:lnSpc>
                        <a:spcAft>
                          <a:spcPts val="0"/>
                        </a:spcAft>
                      </a:pPr>
                      <a:r>
                        <a:rPr lang="en-ZA" sz="2000">
                          <a:effectLst/>
                          <a:latin typeface="Garamond" panose="02020404030301010803" pitchFamily="18" charset="0"/>
                        </a:rPr>
                        <a:t>Camping or Caravan Park</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15</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7601968"/>
                  </a:ext>
                </a:extLst>
              </a:tr>
              <a:tr h="368115">
                <a:tc>
                  <a:txBody>
                    <a:bodyPr/>
                    <a:lstStyle/>
                    <a:p>
                      <a:pPr>
                        <a:lnSpc>
                          <a:spcPct val="107000"/>
                        </a:lnSpc>
                        <a:spcAft>
                          <a:spcPts val="0"/>
                        </a:spcAft>
                      </a:pPr>
                      <a:r>
                        <a:rPr lang="en-ZA" sz="2000">
                          <a:effectLst/>
                          <a:latin typeface="Garamond" panose="02020404030301010803" pitchFamily="18" charset="0"/>
                        </a:rPr>
                        <a:t>Museum</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7</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8512345"/>
                  </a:ext>
                </a:extLst>
              </a:tr>
              <a:tr h="368115">
                <a:tc>
                  <a:txBody>
                    <a:bodyPr/>
                    <a:lstStyle/>
                    <a:p>
                      <a:pPr>
                        <a:lnSpc>
                          <a:spcPct val="107000"/>
                        </a:lnSpc>
                        <a:spcAft>
                          <a:spcPts val="0"/>
                        </a:spcAft>
                      </a:pPr>
                      <a:r>
                        <a:rPr lang="en-ZA" sz="2000">
                          <a:effectLst/>
                          <a:latin typeface="Garamond" panose="02020404030301010803" pitchFamily="18" charset="0"/>
                        </a:rPr>
                        <a:t>Heritage site</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7</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6035249"/>
                  </a:ext>
                </a:extLst>
              </a:tr>
              <a:tr h="368115">
                <a:tc>
                  <a:txBody>
                    <a:bodyPr/>
                    <a:lstStyle/>
                    <a:p>
                      <a:pPr>
                        <a:lnSpc>
                          <a:spcPct val="107000"/>
                        </a:lnSpc>
                        <a:spcAft>
                          <a:spcPts val="0"/>
                        </a:spcAft>
                      </a:pPr>
                      <a:r>
                        <a:rPr lang="en-ZA" sz="2000">
                          <a:effectLst/>
                          <a:latin typeface="Garamond" panose="02020404030301010803" pitchFamily="18" charset="0"/>
                        </a:rPr>
                        <a:t>Botanical or Nature Garden</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6</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2575363"/>
                  </a:ext>
                </a:extLst>
              </a:tr>
              <a:tr h="368115">
                <a:tc>
                  <a:txBody>
                    <a:bodyPr/>
                    <a:lstStyle/>
                    <a:p>
                      <a:pPr>
                        <a:lnSpc>
                          <a:spcPct val="107000"/>
                        </a:lnSpc>
                        <a:spcAft>
                          <a:spcPts val="0"/>
                        </a:spcAft>
                      </a:pPr>
                      <a:r>
                        <a:rPr lang="en-ZA" sz="2000" dirty="0">
                          <a:effectLst/>
                          <a:latin typeface="Garamond" panose="02020404030301010803" pitchFamily="18" charset="0"/>
                        </a:rPr>
                        <a:t>Harbours </a:t>
                      </a:r>
                      <a:endParaRPr lang="en-ZA"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5</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2006362"/>
                  </a:ext>
                </a:extLst>
              </a:tr>
              <a:tr h="368115">
                <a:tc>
                  <a:txBody>
                    <a:bodyPr/>
                    <a:lstStyle/>
                    <a:p>
                      <a:pPr>
                        <a:lnSpc>
                          <a:spcPct val="107000"/>
                        </a:lnSpc>
                        <a:spcAft>
                          <a:spcPts val="0"/>
                        </a:spcAft>
                      </a:pPr>
                      <a:r>
                        <a:rPr lang="en-ZA" sz="2000">
                          <a:effectLst/>
                          <a:latin typeface="Garamond" panose="02020404030301010803" pitchFamily="18" charset="0"/>
                        </a:rPr>
                        <a:t>Beach</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5</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1374630"/>
                  </a:ext>
                </a:extLst>
              </a:tr>
              <a:tr h="368115">
                <a:tc>
                  <a:txBody>
                    <a:bodyPr/>
                    <a:lstStyle/>
                    <a:p>
                      <a:pPr>
                        <a:lnSpc>
                          <a:spcPct val="107000"/>
                        </a:lnSpc>
                        <a:spcAft>
                          <a:spcPts val="0"/>
                        </a:spcAft>
                      </a:pPr>
                      <a:r>
                        <a:rPr lang="en-ZA" sz="2000">
                          <a:effectLst/>
                          <a:latin typeface="Garamond" panose="02020404030301010803" pitchFamily="18" charset="0"/>
                        </a:rPr>
                        <a:t>Visitor Centre</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5</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5511118"/>
                  </a:ext>
                </a:extLst>
              </a:tr>
              <a:tr h="368115">
                <a:tc>
                  <a:txBody>
                    <a:bodyPr/>
                    <a:lstStyle/>
                    <a:p>
                      <a:pPr>
                        <a:lnSpc>
                          <a:spcPct val="107000"/>
                        </a:lnSpc>
                        <a:spcAft>
                          <a:spcPts val="0"/>
                        </a:spcAft>
                      </a:pPr>
                      <a:r>
                        <a:rPr lang="en-ZA" sz="2000">
                          <a:effectLst/>
                          <a:latin typeface="Garamond" panose="02020404030301010803" pitchFamily="18" charset="0"/>
                        </a:rPr>
                        <a:t>Historic view site</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1</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9498842"/>
                  </a:ext>
                </a:extLst>
              </a:tr>
              <a:tr h="368115">
                <a:tc>
                  <a:txBody>
                    <a:bodyPr/>
                    <a:lstStyle/>
                    <a:p>
                      <a:pPr>
                        <a:lnSpc>
                          <a:spcPct val="107000"/>
                        </a:lnSpc>
                        <a:spcAft>
                          <a:spcPts val="0"/>
                        </a:spcAft>
                      </a:pPr>
                      <a:r>
                        <a:rPr lang="en-ZA" sz="2000">
                          <a:effectLst/>
                          <a:latin typeface="Garamond" panose="02020404030301010803" pitchFamily="18" charset="0"/>
                        </a:rPr>
                        <a:t>Research Conservation Centre</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1</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8322008"/>
                  </a:ext>
                </a:extLst>
              </a:tr>
              <a:tr h="368115">
                <a:tc>
                  <a:txBody>
                    <a:bodyPr/>
                    <a:lstStyle/>
                    <a:p>
                      <a:pPr>
                        <a:lnSpc>
                          <a:spcPct val="107000"/>
                        </a:lnSpc>
                        <a:spcAft>
                          <a:spcPts val="0"/>
                        </a:spcAft>
                      </a:pPr>
                      <a:r>
                        <a:rPr lang="en-ZA" sz="2000">
                          <a:effectLst/>
                          <a:latin typeface="Garamond" panose="02020404030301010803" pitchFamily="18" charset="0"/>
                        </a:rPr>
                        <a:t>Cultural Centre</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1</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4265427"/>
                  </a:ext>
                </a:extLst>
              </a:tr>
              <a:tr h="368115">
                <a:tc>
                  <a:txBody>
                    <a:bodyPr/>
                    <a:lstStyle/>
                    <a:p>
                      <a:pPr>
                        <a:lnSpc>
                          <a:spcPct val="107000"/>
                        </a:lnSpc>
                        <a:spcAft>
                          <a:spcPts val="0"/>
                        </a:spcAft>
                      </a:pPr>
                      <a:r>
                        <a:rPr lang="en-ZA" sz="2000">
                          <a:effectLst/>
                          <a:latin typeface="Garamond" panose="02020404030301010803" pitchFamily="18" charset="0"/>
                        </a:rPr>
                        <a:t>Community farm</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1</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869099"/>
                  </a:ext>
                </a:extLst>
              </a:tr>
              <a:tr h="368115">
                <a:tc>
                  <a:txBody>
                    <a:bodyPr/>
                    <a:lstStyle/>
                    <a:p>
                      <a:pPr>
                        <a:lnSpc>
                          <a:spcPct val="107000"/>
                        </a:lnSpc>
                        <a:spcAft>
                          <a:spcPts val="0"/>
                        </a:spcAft>
                      </a:pPr>
                      <a:r>
                        <a:rPr lang="en-ZA" sz="2000">
                          <a:effectLst/>
                          <a:latin typeface="Garamond" panose="02020404030301010803" pitchFamily="18" charset="0"/>
                        </a:rPr>
                        <a:t>Hiking trail</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a:effectLst/>
                          <a:latin typeface="Garamond" panose="02020404030301010803" pitchFamily="18" charset="0"/>
                        </a:rPr>
                        <a:t> 1</a:t>
                      </a:r>
                      <a:endParaRPr lang="en-ZA" sz="20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16298"/>
                  </a:ext>
                </a:extLst>
              </a:tr>
              <a:tr h="368115">
                <a:tc>
                  <a:txBody>
                    <a:bodyPr/>
                    <a:lstStyle/>
                    <a:p>
                      <a:pPr>
                        <a:lnSpc>
                          <a:spcPct val="107000"/>
                        </a:lnSpc>
                        <a:spcAft>
                          <a:spcPts val="0"/>
                        </a:spcAft>
                      </a:pPr>
                      <a:r>
                        <a:rPr lang="en-ZA" sz="2000" dirty="0">
                          <a:effectLst/>
                          <a:latin typeface="Garamond" panose="02020404030301010803" pitchFamily="18" charset="0"/>
                        </a:rPr>
                        <a:t>Lighthouse </a:t>
                      </a:r>
                      <a:endParaRPr lang="en-ZA"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dirty="0">
                          <a:effectLst/>
                          <a:latin typeface="Garamond" panose="02020404030301010803" pitchFamily="18" charset="0"/>
                        </a:rPr>
                        <a:t> 1</a:t>
                      </a:r>
                      <a:endParaRPr lang="en-ZA" sz="20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3039293"/>
                  </a:ext>
                </a:extLst>
              </a:tr>
            </a:tbl>
          </a:graphicData>
        </a:graphic>
      </p:graphicFrame>
      <p:sp>
        <p:nvSpPr>
          <p:cNvPr id="3" name="Rectangle 1">
            <a:extLst>
              <a:ext uri="{FF2B5EF4-FFF2-40B4-BE49-F238E27FC236}">
                <a16:creationId xmlns:a16="http://schemas.microsoft.com/office/drawing/2014/main" id="{31AB41C2-50DD-429B-B5C4-7BBC98B3E2CD}"/>
              </a:ext>
            </a:extLst>
          </p:cNvPr>
          <p:cNvSpPr>
            <a:spLocks noChangeArrowheads="1"/>
          </p:cNvSpPr>
          <p:nvPr/>
        </p:nvSpPr>
        <p:spPr bwMode="auto">
          <a:xfrm>
            <a:off x="1326079" y="220123"/>
            <a:ext cx="93617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3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Table 1: State Assets by Category: Western Cape</a:t>
            </a:r>
            <a:r>
              <a:rPr kumimoji="0" lang="en-ZA" altLang="en-US" b="0"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     </a:t>
            </a:r>
            <a:endParaRPr kumimoji="0" lang="en-ZA" altLang="en-US" sz="3200" b="0" i="0" u="none" strike="noStrike" cap="none" normalizeH="0" baseline="0" dirty="0">
              <a:ln>
                <a:noFill/>
              </a:ln>
              <a:solidFill>
                <a:schemeClr val="tx1"/>
              </a:solidFill>
              <a:effectLst/>
              <a:latin typeface="Garamond" panose="02020404030301010803" pitchFamily="18" charset="0"/>
            </a:endParaRPr>
          </a:p>
        </p:txBody>
      </p:sp>
    </p:spTree>
    <p:extLst>
      <p:ext uri="{BB962C8B-B14F-4D97-AF65-F5344CB8AC3E}">
        <p14:creationId xmlns:p14="http://schemas.microsoft.com/office/powerpoint/2010/main" val="192975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934C42-6268-4928-8A44-A0559592184B}"/>
              </a:ext>
            </a:extLst>
          </p:cNvPr>
          <p:cNvGraphicFramePr>
            <a:graphicFrameLocks noGrp="1"/>
          </p:cNvGraphicFramePr>
          <p:nvPr>
            <p:extLst>
              <p:ext uri="{D42A27DB-BD31-4B8C-83A1-F6EECF244321}">
                <p14:modId xmlns:p14="http://schemas.microsoft.com/office/powerpoint/2010/main" val="3785887805"/>
              </p:ext>
            </p:extLst>
          </p:nvPr>
        </p:nvGraphicFramePr>
        <p:xfrm>
          <a:off x="617516" y="621611"/>
          <a:ext cx="10735292" cy="6064895"/>
        </p:xfrm>
        <a:graphic>
          <a:graphicData uri="http://schemas.openxmlformats.org/drawingml/2006/table">
            <a:tbl>
              <a:tblPr firstRow="1" firstCol="1" bandRow="1">
                <a:tableStyleId>{5C22544A-7EE6-4342-B048-85BDC9FD1C3A}</a:tableStyleId>
              </a:tblPr>
              <a:tblGrid>
                <a:gridCol w="5367646">
                  <a:extLst>
                    <a:ext uri="{9D8B030D-6E8A-4147-A177-3AD203B41FA5}">
                      <a16:colId xmlns:a16="http://schemas.microsoft.com/office/drawing/2014/main" val="1706686779"/>
                    </a:ext>
                  </a:extLst>
                </a:gridCol>
                <a:gridCol w="5367646">
                  <a:extLst>
                    <a:ext uri="{9D8B030D-6E8A-4147-A177-3AD203B41FA5}">
                      <a16:colId xmlns:a16="http://schemas.microsoft.com/office/drawing/2014/main" val="2799811900"/>
                    </a:ext>
                  </a:extLst>
                </a:gridCol>
              </a:tblGrid>
              <a:tr h="267091">
                <a:tc>
                  <a:txBody>
                    <a:bodyPr/>
                    <a:lstStyle/>
                    <a:p>
                      <a:pPr algn="ctr">
                        <a:lnSpc>
                          <a:spcPct val="107000"/>
                        </a:lnSpc>
                        <a:spcAft>
                          <a:spcPts val="0"/>
                        </a:spcAft>
                      </a:pPr>
                      <a:r>
                        <a:rPr lang="en-ZA" sz="2400" dirty="0">
                          <a:effectLst/>
                          <a:latin typeface="Garamond" panose="02020404030301010803" pitchFamily="18" charset="0"/>
                        </a:rPr>
                        <a:t>Type of Asset</a:t>
                      </a:r>
                      <a:endParaRPr lang="en-ZA"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effectLst/>
                          <a:latin typeface="Garamond" panose="02020404030301010803" pitchFamily="18" charset="0"/>
                        </a:rPr>
                        <a:t>Number</a:t>
                      </a:r>
                      <a:endParaRPr lang="en-ZA"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8382862"/>
                  </a:ext>
                </a:extLst>
              </a:tr>
              <a:tr h="267091">
                <a:tc>
                  <a:txBody>
                    <a:bodyPr/>
                    <a:lstStyle/>
                    <a:p>
                      <a:pPr>
                        <a:lnSpc>
                          <a:spcPct val="107000"/>
                        </a:lnSpc>
                        <a:spcAft>
                          <a:spcPts val="0"/>
                        </a:spcAft>
                      </a:pPr>
                      <a:r>
                        <a:rPr lang="en-ZA" sz="1800">
                          <a:effectLst/>
                          <a:latin typeface="Garamond" panose="02020404030301010803" pitchFamily="18" charset="0"/>
                        </a:rPr>
                        <a:t>Nature reserve</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35</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8158738"/>
                  </a:ext>
                </a:extLst>
              </a:tr>
              <a:tr h="267091">
                <a:tc>
                  <a:txBody>
                    <a:bodyPr/>
                    <a:lstStyle/>
                    <a:p>
                      <a:pPr>
                        <a:lnSpc>
                          <a:spcPct val="107000"/>
                        </a:lnSpc>
                        <a:spcAft>
                          <a:spcPts val="0"/>
                        </a:spcAft>
                      </a:pPr>
                      <a:r>
                        <a:rPr lang="en-ZA" sz="1800">
                          <a:effectLst/>
                          <a:latin typeface="Garamond" panose="02020404030301010803" pitchFamily="18" charset="0"/>
                        </a:rPr>
                        <a:t>Heritage site </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16</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3202292"/>
                  </a:ext>
                </a:extLst>
              </a:tr>
              <a:tr h="267091">
                <a:tc>
                  <a:txBody>
                    <a:bodyPr/>
                    <a:lstStyle/>
                    <a:p>
                      <a:pPr>
                        <a:lnSpc>
                          <a:spcPct val="107000"/>
                        </a:lnSpc>
                        <a:spcAft>
                          <a:spcPts val="0"/>
                        </a:spcAft>
                      </a:pPr>
                      <a:r>
                        <a:rPr lang="en-ZA" sz="1800">
                          <a:effectLst/>
                          <a:latin typeface="Garamond" panose="02020404030301010803" pitchFamily="18" charset="0"/>
                        </a:rPr>
                        <a:t>Camping or Caravan Park</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14</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0834897"/>
                  </a:ext>
                </a:extLst>
              </a:tr>
              <a:tr h="267091">
                <a:tc>
                  <a:txBody>
                    <a:bodyPr/>
                    <a:lstStyle/>
                    <a:p>
                      <a:pPr>
                        <a:lnSpc>
                          <a:spcPct val="107000"/>
                        </a:lnSpc>
                        <a:spcAft>
                          <a:spcPts val="0"/>
                        </a:spcAft>
                      </a:pPr>
                      <a:r>
                        <a:rPr lang="en-ZA" sz="1800">
                          <a:effectLst/>
                          <a:latin typeface="Garamond" panose="02020404030301010803" pitchFamily="18" charset="0"/>
                        </a:rPr>
                        <a:t>Conference facility</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10</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571740"/>
                  </a:ext>
                </a:extLst>
              </a:tr>
              <a:tr h="267091">
                <a:tc>
                  <a:txBody>
                    <a:bodyPr/>
                    <a:lstStyle/>
                    <a:p>
                      <a:pPr>
                        <a:lnSpc>
                          <a:spcPct val="107000"/>
                        </a:lnSpc>
                        <a:spcAft>
                          <a:spcPts val="0"/>
                        </a:spcAft>
                      </a:pPr>
                      <a:r>
                        <a:rPr lang="en-ZA" sz="1800">
                          <a:effectLst/>
                          <a:latin typeface="Garamond" panose="02020404030301010803" pitchFamily="18" charset="0"/>
                        </a:rPr>
                        <a:t>Dams</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latin typeface="Garamond" panose="02020404030301010803" pitchFamily="18" charset="0"/>
                        </a:rPr>
                        <a:t>9</a:t>
                      </a:r>
                      <a:endParaRPr lang="en-ZA"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8012921"/>
                  </a:ext>
                </a:extLst>
              </a:tr>
              <a:tr h="267091">
                <a:tc>
                  <a:txBody>
                    <a:bodyPr/>
                    <a:lstStyle/>
                    <a:p>
                      <a:pPr>
                        <a:lnSpc>
                          <a:spcPct val="107000"/>
                        </a:lnSpc>
                        <a:spcAft>
                          <a:spcPts val="0"/>
                        </a:spcAft>
                      </a:pPr>
                      <a:r>
                        <a:rPr lang="en-ZA" sz="1800">
                          <a:effectLst/>
                          <a:latin typeface="Garamond" panose="02020404030301010803" pitchFamily="18" charset="0"/>
                        </a:rPr>
                        <a:t>Beach</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7</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8331185"/>
                  </a:ext>
                </a:extLst>
              </a:tr>
              <a:tr h="267091">
                <a:tc>
                  <a:txBody>
                    <a:bodyPr/>
                    <a:lstStyle/>
                    <a:p>
                      <a:pPr>
                        <a:lnSpc>
                          <a:spcPct val="107000"/>
                        </a:lnSpc>
                        <a:spcAft>
                          <a:spcPts val="0"/>
                        </a:spcAft>
                      </a:pPr>
                      <a:r>
                        <a:rPr lang="en-ZA" sz="1800">
                          <a:effectLst/>
                          <a:latin typeface="Garamond" panose="02020404030301010803" pitchFamily="18" charset="0"/>
                        </a:rPr>
                        <a:t>Museum </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6</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7022146"/>
                  </a:ext>
                </a:extLst>
              </a:tr>
              <a:tr h="267091">
                <a:tc>
                  <a:txBody>
                    <a:bodyPr/>
                    <a:lstStyle/>
                    <a:p>
                      <a:pPr>
                        <a:lnSpc>
                          <a:spcPct val="107000"/>
                        </a:lnSpc>
                        <a:spcAft>
                          <a:spcPts val="0"/>
                        </a:spcAft>
                      </a:pPr>
                      <a:r>
                        <a:rPr lang="en-ZA" sz="1800">
                          <a:effectLst/>
                          <a:latin typeface="Garamond" panose="02020404030301010803" pitchFamily="18" charset="0"/>
                        </a:rPr>
                        <a:t>Visitor Centre</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6</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3099927"/>
                  </a:ext>
                </a:extLst>
              </a:tr>
              <a:tr h="267091">
                <a:tc>
                  <a:txBody>
                    <a:bodyPr/>
                    <a:lstStyle/>
                    <a:p>
                      <a:pPr>
                        <a:lnSpc>
                          <a:spcPct val="107000"/>
                        </a:lnSpc>
                        <a:spcAft>
                          <a:spcPts val="0"/>
                        </a:spcAft>
                      </a:pPr>
                      <a:r>
                        <a:rPr lang="en-ZA" sz="1800">
                          <a:effectLst/>
                          <a:latin typeface="Garamond" panose="02020404030301010803" pitchFamily="18" charset="0"/>
                        </a:rPr>
                        <a:t>Arts Centre</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6</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8428377"/>
                  </a:ext>
                </a:extLst>
              </a:tr>
              <a:tr h="267091">
                <a:tc>
                  <a:txBody>
                    <a:bodyPr/>
                    <a:lstStyle/>
                    <a:p>
                      <a:pPr>
                        <a:lnSpc>
                          <a:spcPct val="107000"/>
                        </a:lnSpc>
                        <a:spcAft>
                          <a:spcPts val="0"/>
                        </a:spcAft>
                      </a:pPr>
                      <a:r>
                        <a:rPr lang="en-ZA" sz="1800">
                          <a:effectLst/>
                          <a:latin typeface="Garamond" panose="02020404030301010803" pitchFamily="18" charset="0"/>
                        </a:rPr>
                        <a:t>River </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6</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0604415"/>
                  </a:ext>
                </a:extLst>
              </a:tr>
              <a:tr h="267091">
                <a:tc>
                  <a:txBody>
                    <a:bodyPr/>
                    <a:lstStyle/>
                    <a:p>
                      <a:pPr>
                        <a:lnSpc>
                          <a:spcPct val="107000"/>
                        </a:lnSpc>
                        <a:spcAft>
                          <a:spcPts val="0"/>
                        </a:spcAft>
                      </a:pPr>
                      <a:r>
                        <a:rPr lang="en-ZA" sz="1800">
                          <a:effectLst/>
                          <a:latin typeface="Garamond" panose="02020404030301010803" pitchFamily="18" charset="0"/>
                        </a:rPr>
                        <a:t>Botanical Garden</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4</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83044"/>
                  </a:ext>
                </a:extLst>
              </a:tr>
              <a:tr h="267091">
                <a:tc>
                  <a:txBody>
                    <a:bodyPr/>
                    <a:lstStyle/>
                    <a:p>
                      <a:pPr>
                        <a:lnSpc>
                          <a:spcPct val="107000"/>
                        </a:lnSpc>
                        <a:spcAft>
                          <a:spcPts val="0"/>
                        </a:spcAft>
                      </a:pPr>
                      <a:r>
                        <a:rPr lang="en-ZA" sz="1800">
                          <a:effectLst/>
                          <a:latin typeface="Garamond" panose="02020404030301010803" pitchFamily="18" charset="0"/>
                        </a:rPr>
                        <a:t>Stadium</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4</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0923906"/>
                  </a:ext>
                </a:extLst>
              </a:tr>
              <a:tr h="267091">
                <a:tc>
                  <a:txBody>
                    <a:bodyPr/>
                    <a:lstStyle/>
                    <a:p>
                      <a:pPr>
                        <a:lnSpc>
                          <a:spcPct val="107000"/>
                        </a:lnSpc>
                        <a:spcAft>
                          <a:spcPts val="0"/>
                        </a:spcAft>
                      </a:pPr>
                      <a:r>
                        <a:rPr lang="en-ZA" sz="1800">
                          <a:effectLst/>
                          <a:latin typeface="Garamond" panose="02020404030301010803" pitchFamily="18" charset="0"/>
                        </a:rPr>
                        <a:t>Holiday Resorts</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3</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6375220"/>
                  </a:ext>
                </a:extLst>
              </a:tr>
              <a:tr h="267091">
                <a:tc>
                  <a:txBody>
                    <a:bodyPr/>
                    <a:lstStyle/>
                    <a:p>
                      <a:pPr>
                        <a:lnSpc>
                          <a:spcPct val="107000"/>
                        </a:lnSpc>
                        <a:spcAft>
                          <a:spcPts val="0"/>
                        </a:spcAft>
                      </a:pPr>
                      <a:r>
                        <a:rPr lang="en-ZA" sz="1800">
                          <a:effectLst/>
                          <a:latin typeface="Garamond" panose="02020404030301010803" pitchFamily="18" charset="0"/>
                        </a:rPr>
                        <a:t>Hiking trail</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2</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774339"/>
                  </a:ext>
                </a:extLst>
              </a:tr>
              <a:tr h="267091">
                <a:tc>
                  <a:txBody>
                    <a:bodyPr/>
                    <a:lstStyle/>
                    <a:p>
                      <a:pPr>
                        <a:lnSpc>
                          <a:spcPct val="107000"/>
                        </a:lnSpc>
                        <a:spcAft>
                          <a:spcPts val="0"/>
                        </a:spcAft>
                      </a:pPr>
                      <a:r>
                        <a:rPr lang="en-ZA" sz="1800">
                          <a:effectLst/>
                          <a:latin typeface="Garamond" panose="02020404030301010803" pitchFamily="18" charset="0"/>
                        </a:rPr>
                        <a:t>Water Falls</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2</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800153"/>
                  </a:ext>
                </a:extLst>
              </a:tr>
              <a:tr h="267091">
                <a:tc>
                  <a:txBody>
                    <a:bodyPr/>
                    <a:lstStyle/>
                    <a:p>
                      <a:pPr>
                        <a:lnSpc>
                          <a:spcPct val="107000"/>
                        </a:lnSpc>
                        <a:spcAft>
                          <a:spcPts val="0"/>
                        </a:spcAft>
                      </a:pPr>
                      <a:r>
                        <a:rPr lang="en-ZA" sz="1800">
                          <a:effectLst/>
                          <a:latin typeface="Garamond" panose="02020404030301010803" pitchFamily="18" charset="0"/>
                        </a:rPr>
                        <a:t>Cultural Village</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1</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9393955"/>
                  </a:ext>
                </a:extLst>
              </a:tr>
              <a:tr h="267091">
                <a:tc>
                  <a:txBody>
                    <a:bodyPr/>
                    <a:lstStyle/>
                    <a:p>
                      <a:pPr>
                        <a:lnSpc>
                          <a:spcPct val="107000"/>
                        </a:lnSpc>
                        <a:spcAft>
                          <a:spcPts val="0"/>
                        </a:spcAft>
                      </a:pPr>
                      <a:r>
                        <a:rPr lang="en-ZA" sz="1800">
                          <a:effectLst/>
                          <a:latin typeface="Garamond" panose="02020404030301010803" pitchFamily="18" charset="0"/>
                        </a:rPr>
                        <a:t>Aquarium </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1</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9023825"/>
                  </a:ext>
                </a:extLst>
              </a:tr>
              <a:tr h="267091">
                <a:tc>
                  <a:txBody>
                    <a:bodyPr/>
                    <a:lstStyle/>
                    <a:p>
                      <a:pPr>
                        <a:lnSpc>
                          <a:spcPct val="107000"/>
                        </a:lnSpc>
                        <a:spcAft>
                          <a:spcPts val="0"/>
                        </a:spcAft>
                      </a:pPr>
                      <a:r>
                        <a:rPr lang="en-ZA" sz="1800">
                          <a:effectLst/>
                          <a:latin typeface="Garamond" panose="02020404030301010803" pitchFamily="18" charset="0"/>
                        </a:rPr>
                        <a:t>Zoo</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1</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9172845"/>
                  </a:ext>
                </a:extLst>
              </a:tr>
              <a:tr h="267091">
                <a:tc>
                  <a:txBody>
                    <a:bodyPr/>
                    <a:lstStyle/>
                    <a:p>
                      <a:pPr>
                        <a:lnSpc>
                          <a:spcPct val="107000"/>
                        </a:lnSpc>
                        <a:spcAft>
                          <a:spcPts val="0"/>
                        </a:spcAft>
                      </a:pPr>
                      <a:r>
                        <a:rPr lang="en-ZA" sz="1800">
                          <a:effectLst/>
                          <a:latin typeface="Garamond" panose="02020404030301010803" pitchFamily="18" charset="0"/>
                        </a:rPr>
                        <a:t>Harbour </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a:effectLst/>
                          <a:latin typeface="Garamond" panose="02020404030301010803" pitchFamily="18" charset="0"/>
                        </a:rPr>
                        <a:t>1</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805980"/>
                  </a:ext>
                </a:extLst>
              </a:tr>
              <a:tr h="267091">
                <a:tc>
                  <a:txBody>
                    <a:bodyPr/>
                    <a:lstStyle/>
                    <a:p>
                      <a:pPr>
                        <a:lnSpc>
                          <a:spcPct val="107000"/>
                        </a:lnSpc>
                        <a:spcAft>
                          <a:spcPts val="0"/>
                        </a:spcAft>
                      </a:pPr>
                      <a:r>
                        <a:rPr lang="en-ZA" sz="1800">
                          <a:effectLst/>
                          <a:latin typeface="Garamond" panose="02020404030301010803" pitchFamily="18" charset="0"/>
                        </a:rPr>
                        <a:t>Bowling</a:t>
                      </a:r>
                      <a:endParaRPr lang="en-ZA"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800" dirty="0">
                          <a:effectLst/>
                          <a:latin typeface="Garamond" panose="02020404030301010803" pitchFamily="18" charset="0"/>
                        </a:rPr>
                        <a:t>1</a:t>
                      </a:r>
                      <a:endParaRPr lang="en-ZA"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7010471"/>
                  </a:ext>
                </a:extLst>
              </a:tr>
            </a:tbl>
          </a:graphicData>
        </a:graphic>
      </p:graphicFrame>
      <p:sp>
        <p:nvSpPr>
          <p:cNvPr id="3" name="Rectangle 1">
            <a:extLst>
              <a:ext uri="{FF2B5EF4-FFF2-40B4-BE49-F238E27FC236}">
                <a16:creationId xmlns:a16="http://schemas.microsoft.com/office/drawing/2014/main" id="{F4CE548B-FEC0-45CA-B98E-6607375598DB}"/>
              </a:ext>
            </a:extLst>
          </p:cNvPr>
          <p:cNvSpPr>
            <a:spLocks noChangeArrowheads="1"/>
          </p:cNvSpPr>
          <p:nvPr/>
        </p:nvSpPr>
        <p:spPr bwMode="auto">
          <a:xfrm>
            <a:off x="2384810" y="171494"/>
            <a:ext cx="86952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3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Table 2: State Assets by Category: Eastern Cape  </a:t>
            </a:r>
            <a:endParaRPr kumimoji="0" lang="en-ZA" altLang="en-US" sz="3200" b="0" i="0" u="none" strike="noStrike" cap="none" normalizeH="0" baseline="0" dirty="0">
              <a:ln>
                <a:noFill/>
              </a:ln>
              <a:solidFill>
                <a:schemeClr val="tx1"/>
              </a:solidFill>
              <a:effectLst/>
              <a:latin typeface="Garamond" panose="02020404030301010803" pitchFamily="18" charset="0"/>
            </a:endParaRPr>
          </a:p>
        </p:txBody>
      </p:sp>
    </p:spTree>
    <p:extLst>
      <p:ext uri="{BB962C8B-B14F-4D97-AF65-F5344CB8AC3E}">
        <p14:creationId xmlns:p14="http://schemas.microsoft.com/office/powerpoint/2010/main" val="303548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C80D-6E44-4242-A2F5-B687EB1A2D38}"/>
              </a:ext>
            </a:extLst>
          </p:cNvPr>
          <p:cNvSpPr>
            <a:spLocks noGrp="1"/>
          </p:cNvSpPr>
          <p:nvPr>
            <p:ph type="title"/>
          </p:nvPr>
        </p:nvSpPr>
        <p:spPr/>
        <p:txBody>
          <a:bodyPr/>
          <a:lstStyle/>
          <a:p>
            <a:r>
              <a:rPr lang="en-ZA" sz="4000" dirty="0">
                <a:latin typeface="Book Antiqua" panose="02040602050305030304" pitchFamily="18" charset="0"/>
              </a:rPr>
              <a:t>What are These State Assets?</a:t>
            </a:r>
          </a:p>
        </p:txBody>
      </p:sp>
      <p:sp>
        <p:nvSpPr>
          <p:cNvPr id="3" name="Content Placeholder 2">
            <a:extLst>
              <a:ext uri="{FF2B5EF4-FFF2-40B4-BE49-F238E27FC236}">
                <a16:creationId xmlns:a16="http://schemas.microsoft.com/office/drawing/2014/main" id="{4EF39A13-F252-43C2-9553-0EC19A769C97}"/>
              </a:ext>
            </a:extLst>
          </p:cNvPr>
          <p:cNvSpPr>
            <a:spLocks noGrp="1"/>
          </p:cNvSpPr>
          <p:nvPr>
            <p:ph idx="1"/>
          </p:nvPr>
        </p:nvSpPr>
        <p:spPr>
          <a:xfrm>
            <a:off x="249547" y="917224"/>
            <a:ext cx="11452225" cy="5174817"/>
          </a:xfrm>
        </p:spPr>
        <p:txBody>
          <a:bodyPr>
            <a:normAutofit/>
          </a:bodyPr>
          <a:lstStyle/>
          <a:p>
            <a:pPr>
              <a:spcAft>
                <a:spcPts val="1200"/>
              </a:spcAft>
            </a:pPr>
            <a:r>
              <a:rPr lang="en-ZA" sz="3000" dirty="0">
                <a:latin typeface="Garamond" panose="02020404030301010803" pitchFamily="18" charset="0"/>
              </a:rPr>
              <a:t>Overall, there is variability across the country with the state assets</a:t>
            </a:r>
          </a:p>
          <a:p>
            <a:pPr>
              <a:spcAft>
                <a:spcPts val="1200"/>
              </a:spcAft>
            </a:pPr>
            <a:r>
              <a:rPr lang="en-ZA" sz="3000" dirty="0">
                <a:latin typeface="Garamond" panose="02020404030301010803" pitchFamily="18" charset="0"/>
              </a:rPr>
              <a:t>The “</a:t>
            </a:r>
            <a:r>
              <a:rPr lang="en-ZA" sz="3000" b="1" dirty="0">
                <a:latin typeface="Garamond" panose="02020404030301010803" pitchFamily="18" charset="0"/>
              </a:rPr>
              <a:t>jewels in the crown</a:t>
            </a:r>
            <a:r>
              <a:rPr lang="en-ZA" sz="3000" dirty="0">
                <a:latin typeface="Garamond" panose="02020404030301010803" pitchFamily="18" charset="0"/>
              </a:rPr>
              <a:t>” are national parks.</a:t>
            </a:r>
          </a:p>
          <a:p>
            <a:pPr>
              <a:spcAft>
                <a:spcPts val="1200"/>
              </a:spcAft>
            </a:pPr>
            <a:r>
              <a:rPr lang="en-ZA" sz="3000" dirty="0">
                <a:latin typeface="Garamond" panose="02020404030301010803" pitchFamily="18" charset="0"/>
              </a:rPr>
              <a:t>At municipal level we see a mix of assets from the evidence from Western Cape and Eastern Cape. </a:t>
            </a:r>
          </a:p>
          <a:p>
            <a:pPr>
              <a:spcAft>
                <a:spcPts val="1200"/>
              </a:spcAft>
            </a:pPr>
            <a:r>
              <a:rPr lang="en-ZA" sz="3000" dirty="0">
                <a:latin typeface="Garamond" panose="02020404030301010803" pitchFamily="18" charset="0"/>
              </a:rPr>
              <a:t>The asset base is broad as is indicated also from other provinces which list also a range of conference centres, dams, zoo, aquarium, sports stadia, picnic sites. </a:t>
            </a:r>
          </a:p>
        </p:txBody>
      </p:sp>
    </p:spTree>
    <p:extLst>
      <p:ext uri="{BB962C8B-B14F-4D97-AF65-F5344CB8AC3E}">
        <p14:creationId xmlns:p14="http://schemas.microsoft.com/office/powerpoint/2010/main" val="4218478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C80D-6E44-4242-A2F5-B687EB1A2D38}"/>
              </a:ext>
            </a:extLst>
          </p:cNvPr>
          <p:cNvSpPr>
            <a:spLocks noGrp="1"/>
          </p:cNvSpPr>
          <p:nvPr>
            <p:ph type="title"/>
          </p:nvPr>
        </p:nvSpPr>
        <p:spPr/>
        <p:txBody>
          <a:bodyPr/>
          <a:lstStyle/>
          <a:p>
            <a:r>
              <a:rPr lang="en-ZA" sz="4000" dirty="0">
                <a:latin typeface="Book Antiqua" panose="02040602050305030304" pitchFamily="18" charset="0"/>
              </a:rPr>
              <a:t>What are These State Assets?</a:t>
            </a:r>
          </a:p>
        </p:txBody>
      </p:sp>
      <p:sp>
        <p:nvSpPr>
          <p:cNvPr id="3" name="Content Placeholder 2">
            <a:extLst>
              <a:ext uri="{FF2B5EF4-FFF2-40B4-BE49-F238E27FC236}">
                <a16:creationId xmlns:a16="http://schemas.microsoft.com/office/drawing/2014/main" id="{4EF39A13-F252-43C2-9553-0EC19A769C97}"/>
              </a:ext>
            </a:extLst>
          </p:cNvPr>
          <p:cNvSpPr>
            <a:spLocks noGrp="1"/>
          </p:cNvSpPr>
          <p:nvPr>
            <p:ph idx="1"/>
          </p:nvPr>
        </p:nvSpPr>
        <p:spPr>
          <a:xfrm>
            <a:off x="368300" y="917225"/>
            <a:ext cx="11452225" cy="4960772"/>
          </a:xfrm>
        </p:spPr>
        <p:txBody>
          <a:bodyPr>
            <a:normAutofit/>
          </a:bodyPr>
          <a:lstStyle/>
          <a:p>
            <a:pPr>
              <a:spcAft>
                <a:spcPts val="1200"/>
              </a:spcAft>
            </a:pPr>
            <a:r>
              <a:rPr lang="en-ZA" sz="3000" dirty="0">
                <a:latin typeface="Garamond" panose="02020404030301010803" pitchFamily="18" charset="0"/>
              </a:rPr>
              <a:t>Arguably, however, across the reporting provinces and on the basis of the existing limited data, the </a:t>
            </a:r>
            <a:r>
              <a:rPr lang="en-ZA" sz="3000" b="1" dirty="0">
                <a:latin typeface="Garamond" panose="02020404030301010803" pitchFamily="18" charset="0"/>
              </a:rPr>
              <a:t>most common forms of municipal assets that might be leveraged for tourism relate to nature reserves, holiday resorts, camping and caravan parks, museums and heritage sites, botanical or nature gardens, harbours and beaches.  </a:t>
            </a:r>
          </a:p>
        </p:txBody>
      </p:sp>
    </p:spTree>
    <p:extLst>
      <p:ext uri="{BB962C8B-B14F-4D97-AF65-F5344CB8AC3E}">
        <p14:creationId xmlns:p14="http://schemas.microsoft.com/office/powerpoint/2010/main" val="964528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394820" y="2406400"/>
            <a:ext cx="9936711" cy="728686"/>
          </a:xfrm>
        </p:spPr>
        <p:txBody>
          <a:bodyPr/>
          <a:lstStyle/>
          <a:p>
            <a:r>
              <a:rPr lang="en-ZA" sz="6000" dirty="0">
                <a:latin typeface="Book Antiqua" panose="02040602050305030304" pitchFamily="18" charset="0"/>
              </a:rPr>
              <a:t>UJ PROJECT</a:t>
            </a:r>
          </a:p>
        </p:txBody>
      </p:sp>
    </p:spTree>
    <p:extLst>
      <p:ext uri="{BB962C8B-B14F-4D97-AF65-F5344CB8AC3E}">
        <p14:creationId xmlns:p14="http://schemas.microsoft.com/office/powerpoint/2010/main" val="1731818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2E8A-CD8C-41BD-9E3A-533B7F1DCCFA}"/>
              </a:ext>
            </a:extLst>
          </p:cNvPr>
          <p:cNvSpPr>
            <a:spLocks noGrp="1"/>
          </p:cNvSpPr>
          <p:nvPr>
            <p:ph type="title"/>
          </p:nvPr>
        </p:nvSpPr>
        <p:spPr>
          <a:xfrm>
            <a:off x="557905" y="0"/>
            <a:ext cx="8336713" cy="720000"/>
          </a:xfrm>
        </p:spPr>
        <p:txBody>
          <a:bodyPr/>
          <a:lstStyle/>
          <a:p>
            <a:r>
              <a:rPr lang="en-ZA" sz="4000" dirty="0">
                <a:latin typeface="Book Antiqua" panose="02040602050305030304" pitchFamily="18" charset="0"/>
              </a:rPr>
              <a:t>UJ Project </a:t>
            </a:r>
          </a:p>
        </p:txBody>
      </p:sp>
      <p:sp>
        <p:nvSpPr>
          <p:cNvPr id="3" name="Content Placeholder 2">
            <a:extLst>
              <a:ext uri="{FF2B5EF4-FFF2-40B4-BE49-F238E27FC236}">
                <a16:creationId xmlns:a16="http://schemas.microsoft.com/office/drawing/2014/main" id="{0BED570F-3F5A-4C8D-B3D4-BD5B698798D8}"/>
              </a:ext>
            </a:extLst>
          </p:cNvPr>
          <p:cNvSpPr>
            <a:spLocks noGrp="1"/>
          </p:cNvSpPr>
          <p:nvPr>
            <p:ph idx="1"/>
          </p:nvPr>
        </p:nvSpPr>
        <p:spPr>
          <a:xfrm>
            <a:off x="178130" y="673924"/>
            <a:ext cx="11625795" cy="5510151"/>
          </a:xfrm>
        </p:spPr>
        <p:txBody>
          <a:bodyPr>
            <a:noAutofit/>
          </a:bodyPr>
          <a:lstStyle/>
          <a:p>
            <a:pPr>
              <a:spcBef>
                <a:spcPts val="0"/>
              </a:spcBef>
              <a:spcAft>
                <a:spcPts val="1200"/>
              </a:spcAft>
            </a:pPr>
            <a:r>
              <a:rPr lang="en-GB" sz="3000" dirty="0">
                <a:latin typeface="Garamond" panose="02020404030301010803" pitchFamily="18" charset="0"/>
              </a:rPr>
              <a:t>The UJ project is planned for </a:t>
            </a:r>
            <a:r>
              <a:rPr lang="en-GB" sz="3000" b="1" dirty="0">
                <a:latin typeface="Garamond" panose="02020404030301010803" pitchFamily="18" charset="0"/>
              </a:rPr>
              <a:t>3 years </a:t>
            </a:r>
            <a:r>
              <a:rPr lang="en-GB" sz="3000" dirty="0">
                <a:latin typeface="Garamond" panose="02020404030301010803" pitchFamily="18" charset="0"/>
              </a:rPr>
              <a:t>and involves a range of investigations around maximisation of these state assets.</a:t>
            </a:r>
          </a:p>
          <a:p>
            <a:pPr>
              <a:spcBef>
                <a:spcPts val="0"/>
              </a:spcBef>
              <a:spcAft>
                <a:spcPts val="1200"/>
              </a:spcAft>
            </a:pPr>
            <a:r>
              <a:rPr lang="en-GB" sz="3000" dirty="0">
                <a:latin typeface="Garamond" panose="02020404030301010803" pitchFamily="18" charset="0"/>
              </a:rPr>
              <a:t>Year One has </a:t>
            </a:r>
            <a:r>
              <a:rPr lang="en-GB" sz="3000" b="1" dirty="0">
                <a:latin typeface="Garamond" panose="02020404030301010803" pitchFamily="18" charset="0"/>
              </a:rPr>
              <a:t>two research foci.</a:t>
            </a:r>
          </a:p>
          <a:p>
            <a:pPr marL="862012" lvl="2" indent="-514350">
              <a:spcBef>
                <a:spcPts val="0"/>
              </a:spcBef>
              <a:spcAft>
                <a:spcPts val="1200"/>
              </a:spcAft>
              <a:buFont typeface="Courier New" panose="02070309020205020404" pitchFamily="49" charset="0"/>
              <a:buChar char="o"/>
            </a:pPr>
            <a:r>
              <a:rPr lang="en-GB" sz="2600" dirty="0">
                <a:latin typeface="Garamond" panose="02020404030301010803" pitchFamily="18" charset="0"/>
              </a:rPr>
              <a:t>Maximising one </a:t>
            </a:r>
            <a:r>
              <a:rPr lang="en-GB" sz="2600" b="1" dirty="0">
                <a:latin typeface="Garamond" panose="02020404030301010803" pitchFamily="18" charset="0"/>
              </a:rPr>
              <a:t>big state asset </a:t>
            </a:r>
            <a:r>
              <a:rPr lang="en-GB" sz="2600" dirty="0">
                <a:latin typeface="Garamond" panose="02020404030301010803" pitchFamily="18" charset="0"/>
              </a:rPr>
              <a:t>in terms of nature reserve (</a:t>
            </a:r>
            <a:r>
              <a:rPr lang="en-GB" sz="2600" b="1" dirty="0">
                <a:solidFill>
                  <a:srgbClr val="D95900"/>
                </a:solidFill>
                <a:latin typeface="Garamond" panose="02020404030301010803" pitchFamily="18" charset="0"/>
              </a:rPr>
              <a:t>Pilanesberg</a:t>
            </a:r>
            <a:r>
              <a:rPr lang="en-GB" sz="2600" dirty="0">
                <a:latin typeface="Garamond" panose="02020404030301010803" pitchFamily="18" charset="0"/>
              </a:rPr>
              <a:t>)</a:t>
            </a:r>
          </a:p>
          <a:p>
            <a:pPr marL="862012" lvl="2" indent="-514350">
              <a:spcBef>
                <a:spcPts val="0"/>
              </a:spcBef>
              <a:spcAft>
                <a:spcPts val="1200"/>
              </a:spcAft>
              <a:buFont typeface="Courier New" panose="02070309020205020404" pitchFamily="49" charset="0"/>
              <a:buChar char="o"/>
            </a:pPr>
            <a:r>
              <a:rPr lang="en-GB" sz="2600" dirty="0">
                <a:latin typeface="Garamond" panose="02020404030301010803" pitchFamily="18" charset="0"/>
              </a:rPr>
              <a:t>A </a:t>
            </a:r>
            <a:r>
              <a:rPr lang="en-GB" sz="2600" b="1" dirty="0">
                <a:latin typeface="Garamond" panose="02020404030301010803" pitchFamily="18" charset="0"/>
              </a:rPr>
              <a:t>municipal/locality study </a:t>
            </a:r>
            <a:r>
              <a:rPr lang="en-GB" sz="2600" dirty="0">
                <a:latin typeface="Garamond" panose="02020404030301010803" pitchFamily="18" charset="0"/>
              </a:rPr>
              <a:t>to analyse the leveraging of a variety of local municipal assets in one municipality (</a:t>
            </a:r>
            <a:r>
              <a:rPr lang="en-GB" sz="2600" b="1" dirty="0">
                <a:solidFill>
                  <a:srgbClr val="D95900"/>
                </a:solidFill>
                <a:latin typeface="Garamond" panose="02020404030301010803" pitchFamily="18" charset="0"/>
              </a:rPr>
              <a:t>Overstrand</a:t>
            </a:r>
            <a:r>
              <a:rPr lang="en-GB" sz="2600" dirty="0">
                <a:latin typeface="Garamond" panose="02020404030301010803" pitchFamily="18" charset="0"/>
              </a:rPr>
              <a:t>) </a:t>
            </a:r>
          </a:p>
          <a:p>
            <a:pPr>
              <a:lnSpc>
                <a:spcPct val="100000"/>
              </a:lnSpc>
              <a:spcBef>
                <a:spcPts val="0"/>
              </a:spcBef>
              <a:spcAft>
                <a:spcPts val="1200"/>
              </a:spcAft>
            </a:pPr>
            <a:r>
              <a:rPr lang="en-GB" sz="3000" b="1" dirty="0">
                <a:latin typeface="Garamond" panose="02020404030301010803" pitchFamily="18" charset="0"/>
              </a:rPr>
              <a:t>KEY RESEARCH QUESTION: </a:t>
            </a:r>
          </a:p>
          <a:p>
            <a:pPr marL="657225" lvl="4" indent="0">
              <a:lnSpc>
                <a:spcPct val="100000"/>
              </a:lnSpc>
              <a:spcBef>
                <a:spcPts val="0"/>
              </a:spcBef>
              <a:spcAft>
                <a:spcPts val="1200"/>
              </a:spcAft>
              <a:buNone/>
            </a:pPr>
            <a:r>
              <a:rPr lang="en-GB" sz="3200" dirty="0">
                <a:latin typeface="Garamond" panose="02020404030301010803" pitchFamily="18" charset="0"/>
              </a:rPr>
              <a:t>maximising state assets </a:t>
            </a:r>
            <a:r>
              <a:rPr lang="en-GB" sz="3200" b="1" dirty="0">
                <a:latin typeface="Garamond" panose="02020404030301010803" pitchFamily="18" charset="0"/>
              </a:rPr>
              <a:t>directly</a:t>
            </a:r>
            <a:r>
              <a:rPr lang="en-GB" sz="3200" dirty="0">
                <a:latin typeface="Garamond" panose="02020404030301010803" pitchFamily="18" charset="0"/>
              </a:rPr>
              <a:t> or </a:t>
            </a:r>
            <a:r>
              <a:rPr lang="en-GB" sz="3200" b="1" dirty="0">
                <a:latin typeface="Garamond" panose="02020404030301010803" pitchFamily="18" charset="0"/>
              </a:rPr>
              <a:t>indirectly</a:t>
            </a:r>
            <a:r>
              <a:rPr lang="en-GB" sz="3200" dirty="0">
                <a:latin typeface="Garamond" panose="02020404030301010803" pitchFamily="18" charset="0"/>
              </a:rPr>
              <a:t> for </a:t>
            </a:r>
            <a:r>
              <a:rPr lang="en-GB" sz="3200" b="1" dirty="0">
                <a:latin typeface="Garamond" panose="02020404030301010803" pitchFamily="18" charset="0"/>
              </a:rPr>
              <a:t>inclusive growth </a:t>
            </a:r>
            <a:r>
              <a:rPr lang="en-GB" sz="3200" dirty="0">
                <a:latin typeface="Garamond" panose="02020404030301010803" pitchFamily="18" charset="0"/>
              </a:rPr>
              <a:t>and </a:t>
            </a:r>
            <a:r>
              <a:rPr lang="en-GB" sz="3200" b="1" dirty="0">
                <a:latin typeface="Garamond" panose="02020404030301010803" pitchFamily="18" charset="0"/>
              </a:rPr>
              <a:t>deeper engagement </a:t>
            </a:r>
            <a:r>
              <a:rPr lang="en-GB" sz="3200" dirty="0">
                <a:latin typeface="Garamond" panose="02020404030301010803" pitchFamily="18" charset="0"/>
              </a:rPr>
              <a:t>of black SMMEs.  </a:t>
            </a:r>
            <a:endParaRPr lang="en-ZA" sz="3200" dirty="0">
              <a:latin typeface="Garamond" panose="02020404030301010803" pitchFamily="18" charset="0"/>
            </a:endParaRPr>
          </a:p>
        </p:txBody>
      </p:sp>
    </p:spTree>
    <p:extLst>
      <p:ext uri="{BB962C8B-B14F-4D97-AF65-F5344CB8AC3E}">
        <p14:creationId xmlns:p14="http://schemas.microsoft.com/office/powerpoint/2010/main" val="418954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ED00EC3-BED9-41D0-A155-BC00597C00CF}"/>
              </a:ext>
            </a:extLst>
          </p:cNvPr>
          <p:cNvGrpSpPr/>
          <p:nvPr/>
        </p:nvGrpSpPr>
        <p:grpSpPr>
          <a:xfrm>
            <a:off x="0" y="139540"/>
            <a:ext cx="11906991" cy="6578920"/>
            <a:chOff x="142504" y="279080"/>
            <a:chExt cx="11906991" cy="6578920"/>
          </a:xfrm>
        </p:grpSpPr>
        <p:pic>
          <p:nvPicPr>
            <p:cNvPr id="2" name="Picture 1">
              <a:extLst>
                <a:ext uri="{FF2B5EF4-FFF2-40B4-BE49-F238E27FC236}">
                  <a16:creationId xmlns:a16="http://schemas.microsoft.com/office/drawing/2014/main" id="{F6D59899-E4F1-42EC-8286-684072ED6F67}"/>
                </a:ext>
              </a:extLst>
            </p:cNvPr>
            <p:cNvPicPr/>
            <p:nvPr/>
          </p:nvPicPr>
          <p:blipFill rotWithShape="1">
            <a:blip r:embed="rId2" cstate="print">
              <a:extLst>
                <a:ext uri="{28A0092B-C50C-407E-A947-70E740481C1C}">
                  <a14:useLocalDpi xmlns:a14="http://schemas.microsoft.com/office/drawing/2010/main" val="0"/>
                </a:ext>
              </a:extLst>
            </a:blip>
            <a:srcRect t="19388" b="40814"/>
            <a:stretch/>
          </p:blipFill>
          <p:spPr>
            <a:xfrm>
              <a:off x="142504" y="279080"/>
              <a:ext cx="11906991" cy="6578920"/>
            </a:xfrm>
            <a:prstGeom prst="rect">
              <a:avLst/>
            </a:prstGeom>
          </p:spPr>
        </p:pic>
        <p:cxnSp>
          <p:nvCxnSpPr>
            <p:cNvPr id="6" name="Straight Connector 5">
              <a:extLst>
                <a:ext uri="{FF2B5EF4-FFF2-40B4-BE49-F238E27FC236}">
                  <a16:creationId xmlns:a16="http://schemas.microsoft.com/office/drawing/2014/main" id="{1AD3BB12-4652-488F-837F-E6A2174FE36F}"/>
                </a:ext>
              </a:extLst>
            </p:cNvPr>
            <p:cNvCxnSpPr/>
            <p:nvPr/>
          </p:nvCxnSpPr>
          <p:spPr>
            <a:xfrm>
              <a:off x="237506" y="279080"/>
              <a:ext cx="11661569" cy="0"/>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73362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1"/>
            <a:ext cx="11528006" cy="1059050"/>
          </a:xfrm>
        </p:spPr>
        <p:txBody>
          <a:bodyPr/>
          <a:lstStyle/>
          <a:p>
            <a:r>
              <a:rPr lang="en-ZA" sz="6000" dirty="0">
                <a:latin typeface="Book Antiqua" panose="02040602050305030304" pitchFamily="18" charset="0"/>
              </a:rPr>
              <a:t>THE OVERSTRAND STUDY</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1800808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98EF-AD67-407E-86F0-7CC999CCB63F}"/>
              </a:ext>
            </a:extLst>
          </p:cNvPr>
          <p:cNvSpPr>
            <a:spLocks noGrp="1"/>
          </p:cNvSpPr>
          <p:nvPr>
            <p:ph type="title"/>
          </p:nvPr>
        </p:nvSpPr>
        <p:spPr/>
        <p:txBody>
          <a:bodyPr/>
          <a:lstStyle/>
          <a:p>
            <a:r>
              <a:rPr lang="en-ZA" sz="4000" dirty="0">
                <a:latin typeface="Book Antiqua" panose="02040602050305030304" pitchFamily="18" charset="0"/>
              </a:rPr>
              <a:t>The </a:t>
            </a:r>
            <a:r>
              <a:rPr lang="en-ZA" sz="4000" dirty="0" err="1">
                <a:latin typeface="Book Antiqua" panose="02040602050305030304" pitchFamily="18" charset="0"/>
              </a:rPr>
              <a:t>Overstrand</a:t>
            </a:r>
            <a:r>
              <a:rPr lang="en-ZA" sz="4000" dirty="0">
                <a:latin typeface="Book Antiqua" panose="02040602050305030304" pitchFamily="18" charset="0"/>
              </a:rPr>
              <a:t> Study</a:t>
            </a:r>
          </a:p>
        </p:txBody>
      </p:sp>
      <p:sp>
        <p:nvSpPr>
          <p:cNvPr id="3" name="Content Placeholder 2">
            <a:extLst>
              <a:ext uri="{FF2B5EF4-FFF2-40B4-BE49-F238E27FC236}">
                <a16:creationId xmlns:a16="http://schemas.microsoft.com/office/drawing/2014/main" id="{C417953F-8CC4-4960-A7F4-F3B7C1B22626}"/>
              </a:ext>
            </a:extLst>
          </p:cNvPr>
          <p:cNvSpPr>
            <a:spLocks noGrp="1"/>
          </p:cNvSpPr>
          <p:nvPr>
            <p:ph idx="1"/>
          </p:nvPr>
        </p:nvSpPr>
        <p:spPr>
          <a:xfrm>
            <a:off x="201881" y="917224"/>
            <a:ext cx="11756571" cy="5269819"/>
          </a:xfrm>
        </p:spPr>
        <p:txBody>
          <a:bodyPr>
            <a:normAutofit/>
          </a:bodyPr>
          <a:lstStyle/>
          <a:p>
            <a:r>
              <a:rPr lang="en-ZA" sz="3200" dirty="0">
                <a:latin typeface="Garamond" panose="02020404030301010803" pitchFamily="18" charset="0"/>
              </a:rPr>
              <a:t>The choice of this local municipality was based upon several factors: </a:t>
            </a:r>
          </a:p>
          <a:p>
            <a:pPr marL="862012" lvl="2" indent="-514350">
              <a:buFont typeface="+mj-lt"/>
              <a:buAutoNum type="arabicParenR"/>
            </a:pPr>
            <a:r>
              <a:rPr lang="en-ZA" sz="2800" dirty="0">
                <a:latin typeface="Garamond" panose="02020404030301010803" pitchFamily="18" charset="0"/>
              </a:rPr>
              <a:t>the comprehensive detail of the listing of state assets as provided for this Local Municipality in the NDT data base; </a:t>
            </a:r>
          </a:p>
          <a:p>
            <a:pPr marL="862012" lvl="2" indent="-514350">
              <a:buFont typeface="+mj-lt"/>
              <a:buAutoNum type="arabicParenR"/>
            </a:pPr>
            <a:r>
              <a:rPr lang="en-ZA" sz="2800" dirty="0">
                <a:latin typeface="Garamond" panose="02020404030301010803" pitchFamily="18" charset="0"/>
              </a:rPr>
              <a:t>Overstrand one of the 10 most tourism dependent municipalities in the country </a:t>
            </a:r>
          </a:p>
          <a:p>
            <a:pPr marL="862012" lvl="2" indent="-514350">
              <a:buFont typeface="+mj-lt"/>
              <a:buAutoNum type="arabicParenR"/>
            </a:pPr>
            <a:r>
              <a:rPr lang="en-ZA" sz="2800" dirty="0">
                <a:latin typeface="Garamond" panose="02020404030301010803" pitchFamily="18" charset="0"/>
              </a:rPr>
              <a:t>the importance of leveraging state assets for more inclusive tourism development in view of civil disturbances during 2018 in the municipal area part of which were fuelled by absence of economic livelihood opportunities. </a:t>
            </a:r>
          </a:p>
        </p:txBody>
      </p:sp>
    </p:spTree>
    <p:extLst>
      <p:ext uri="{BB962C8B-B14F-4D97-AF65-F5344CB8AC3E}">
        <p14:creationId xmlns:p14="http://schemas.microsoft.com/office/powerpoint/2010/main" val="169067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8" y="201167"/>
            <a:ext cx="4700016" cy="777241"/>
          </a:xfrm>
        </p:spPr>
        <p:txBody>
          <a:bodyPr>
            <a:normAutofit/>
          </a:bodyPr>
          <a:lstStyle/>
          <a:p>
            <a:r>
              <a:rPr lang="en-ZA" sz="4000" dirty="0">
                <a:latin typeface="Book Antiqua" panose="02040602050305030304" pitchFamily="18" charset="0"/>
              </a:rPr>
              <a:t>Introduction </a:t>
            </a:r>
          </a:p>
        </p:txBody>
      </p:sp>
      <p:sp>
        <p:nvSpPr>
          <p:cNvPr id="3" name="Content Placeholder 2"/>
          <p:cNvSpPr>
            <a:spLocks noGrp="1"/>
          </p:cNvSpPr>
          <p:nvPr>
            <p:ph idx="1"/>
          </p:nvPr>
        </p:nvSpPr>
        <p:spPr>
          <a:xfrm>
            <a:off x="369887" y="978408"/>
            <a:ext cx="11576690" cy="5175504"/>
          </a:xfrm>
        </p:spPr>
        <p:txBody>
          <a:bodyPr/>
          <a:lstStyle/>
          <a:p>
            <a:r>
              <a:rPr lang="en-ZA" sz="3000" dirty="0">
                <a:latin typeface="Garamond" panose="02020404030301010803" pitchFamily="18" charset="0"/>
              </a:rPr>
              <a:t>Focus of this project is to examine the use of a range of state-assets which have been identified by DoT in order to open up SMME opportunities for Black entrepreneurs.</a:t>
            </a:r>
          </a:p>
          <a:p>
            <a:r>
              <a:rPr lang="en-ZA" sz="3000" dirty="0">
                <a:latin typeface="Garamond" panose="02020404030301010803" pitchFamily="18" charset="0"/>
              </a:rPr>
              <a:t>Essentially, the project is examining two core issues.</a:t>
            </a:r>
          </a:p>
          <a:p>
            <a:pPr lvl="1">
              <a:buFont typeface="Courier New" panose="02070309020205020404" pitchFamily="49" charset="0"/>
              <a:buChar char="o"/>
            </a:pPr>
            <a:r>
              <a:rPr lang="en-ZA" sz="2800" dirty="0">
                <a:solidFill>
                  <a:schemeClr val="accent2">
                    <a:lumMod val="75000"/>
                  </a:schemeClr>
                </a:solidFill>
                <a:latin typeface="Garamond" panose="02020404030301010803" pitchFamily="18" charset="0"/>
              </a:rPr>
              <a:t>The maximisation of the state assets for the </a:t>
            </a:r>
            <a:r>
              <a:rPr lang="en-ZA" sz="2800" b="1" dirty="0">
                <a:solidFill>
                  <a:schemeClr val="accent2">
                    <a:lumMod val="75000"/>
                  </a:schemeClr>
                </a:solidFill>
                <a:latin typeface="Garamond" panose="02020404030301010803" pitchFamily="18" charset="0"/>
              </a:rPr>
              <a:t>direct engagement </a:t>
            </a:r>
            <a:r>
              <a:rPr lang="en-ZA" sz="2800" dirty="0">
                <a:solidFill>
                  <a:schemeClr val="accent2">
                    <a:lumMod val="75000"/>
                  </a:schemeClr>
                </a:solidFill>
                <a:latin typeface="Garamond" panose="02020404030301010803" pitchFamily="18" charset="0"/>
              </a:rPr>
              <a:t>of black entrepreneurs in tourism. </a:t>
            </a:r>
          </a:p>
          <a:p>
            <a:pPr lvl="1">
              <a:buFont typeface="Courier New" panose="02070309020205020404" pitchFamily="49" charset="0"/>
              <a:buChar char="o"/>
            </a:pPr>
            <a:r>
              <a:rPr lang="en-ZA" sz="2800" dirty="0">
                <a:solidFill>
                  <a:schemeClr val="accent2">
                    <a:lumMod val="75000"/>
                  </a:schemeClr>
                </a:solidFill>
                <a:latin typeface="Garamond" panose="02020404030301010803" pitchFamily="18" charset="0"/>
              </a:rPr>
              <a:t>The maximisation of the state assets for the </a:t>
            </a:r>
            <a:r>
              <a:rPr lang="en-ZA" sz="2800" b="1" dirty="0">
                <a:solidFill>
                  <a:schemeClr val="accent2">
                    <a:lumMod val="75000"/>
                  </a:schemeClr>
                </a:solidFill>
                <a:latin typeface="Garamond" panose="02020404030301010803" pitchFamily="18" charset="0"/>
              </a:rPr>
              <a:t>indirect engagement </a:t>
            </a:r>
            <a:r>
              <a:rPr lang="en-ZA" sz="2800" dirty="0">
                <a:solidFill>
                  <a:schemeClr val="accent2">
                    <a:lumMod val="75000"/>
                  </a:schemeClr>
                </a:solidFill>
                <a:latin typeface="Garamond" panose="02020404030301010803" pitchFamily="18" charset="0"/>
              </a:rPr>
              <a:t>of black entrepreneurs through tourism supply chains, including through leveraging of public procurement.</a:t>
            </a:r>
          </a:p>
          <a:p>
            <a:endParaRPr lang="en-ZA" sz="3000" dirty="0">
              <a:latin typeface="Garamond" panose="02020404030301010803" pitchFamily="18" charset="0"/>
            </a:endParaRPr>
          </a:p>
        </p:txBody>
      </p:sp>
    </p:spTree>
    <p:extLst>
      <p:ext uri="{BB962C8B-B14F-4D97-AF65-F5344CB8AC3E}">
        <p14:creationId xmlns:p14="http://schemas.microsoft.com/office/powerpoint/2010/main" val="2266590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98EF-AD67-407E-86F0-7CC999CCB63F}"/>
              </a:ext>
            </a:extLst>
          </p:cNvPr>
          <p:cNvSpPr>
            <a:spLocks noGrp="1"/>
          </p:cNvSpPr>
          <p:nvPr>
            <p:ph type="title"/>
          </p:nvPr>
        </p:nvSpPr>
        <p:spPr/>
        <p:txBody>
          <a:bodyPr/>
          <a:lstStyle/>
          <a:p>
            <a:r>
              <a:rPr lang="en-ZA" sz="4000" dirty="0">
                <a:latin typeface="Book Antiqua" panose="02040602050305030304" pitchFamily="18" charset="0"/>
              </a:rPr>
              <a:t>The Overstrand Study</a:t>
            </a:r>
            <a:endParaRPr lang="en-ZA" sz="4000" dirty="0">
              <a:solidFill>
                <a:srgbClr val="C00000"/>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C417953F-8CC4-4960-A7F4-F3B7C1B22626}"/>
              </a:ext>
            </a:extLst>
          </p:cNvPr>
          <p:cNvSpPr>
            <a:spLocks noGrp="1"/>
          </p:cNvSpPr>
          <p:nvPr>
            <p:ph idx="1"/>
          </p:nvPr>
        </p:nvSpPr>
        <p:spPr>
          <a:xfrm>
            <a:off x="217714" y="1024102"/>
            <a:ext cx="11756571" cy="5198567"/>
          </a:xfrm>
        </p:spPr>
        <p:txBody>
          <a:bodyPr>
            <a:normAutofit/>
          </a:bodyPr>
          <a:lstStyle/>
          <a:p>
            <a:pPr marL="514350" indent="-514350">
              <a:spcBef>
                <a:spcPts val="0"/>
              </a:spcBef>
              <a:spcAft>
                <a:spcPts val="1200"/>
              </a:spcAft>
            </a:pPr>
            <a:r>
              <a:rPr lang="en-ZA" sz="3200" dirty="0">
                <a:latin typeface="Garamond" panose="02020404030301010803" pitchFamily="18" charset="0"/>
              </a:rPr>
              <a:t>It is evident that resident </a:t>
            </a:r>
            <a:r>
              <a:rPr lang="en-ZA" sz="3200" b="1" dirty="0">
                <a:latin typeface="Garamond" panose="02020404030301010803" pitchFamily="18" charset="0"/>
              </a:rPr>
              <a:t>protests and disturbances </a:t>
            </a:r>
            <a:r>
              <a:rPr lang="en-ZA" sz="3200" dirty="0">
                <a:latin typeface="Garamond" panose="02020404030301010803" pitchFamily="18" charset="0"/>
              </a:rPr>
              <a:t>were underpinned by the </a:t>
            </a:r>
            <a:r>
              <a:rPr lang="en-ZA" sz="3200" b="1" i="1" dirty="0">
                <a:latin typeface="Garamond" panose="02020404030301010803" pitchFamily="18" charset="0"/>
              </a:rPr>
              <a:t>absence of affordable housing</a:t>
            </a:r>
            <a:r>
              <a:rPr lang="en-ZA" sz="3200" dirty="0">
                <a:latin typeface="Garamond" panose="02020404030301010803" pitchFamily="18" charset="0"/>
              </a:rPr>
              <a:t> in the area and (relatively) </a:t>
            </a:r>
            <a:r>
              <a:rPr lang="en-ZA" sz="3200" b="1" i="1" dirty="0">
                <a:latin typeface="Garamond" panose="02020404030301010803" pitchFamily="18" charset="0"/>
              </a:rPr>
              <a:t>high levels of local unemployment</a:t>
            </a:r>
            <a:r>
              <a:rPr lang="en-ZA" sz="3200" dirty="0">
                <a:latin typeface="Garamond" panose="02020404030301010803" pitchFamily="18" charset="0"/>
              </a:rPr>
              <a:t> estimated as 23 percent for Overstrand as a whole but with </a:t>
            </a:r>
            <a:r>
              <a:rPr lang="en-ZA" sz="3200" b="1" i="1" dirty="0">
                <a:latin typeface="Garamond" panose="02020404030301010803" pitchFamily="18" charset="0"/>
              </a:rPr>
              <a:t>youth unemployment exceeding 30 percent</a:t>
            </a:r>
            <a:r>
              <a:rPr lang="en-ZA" sz="3200" dirty="0">
                <a:latin typeface="Garamond" panose="02020404030301010803" pitchFamily="18" charset="0"/>
              </a:rPr>
              <a:t>.</a:t>
            </a:r>
          </a:p>
          <a:p>
            <a:pPr marL="1025525" lvl="3" indent="-514350">
              <a:spcBef>
                <a:spcPts val="0"/>
              </a:spcBef>
              <a:spcAft>
                <a:spcPts val="1200"/>
              </a:spcAft>
            </a:pPr>
            <a:r>
              <a:rPr lang="en-ZA" sz="3200" dirty="0">
                <a:latin typeface="Garamond" panose="02020404030301010803" pitchFamily="18" charset="0"/>
              </a:rPr>
              <a:t>One estimate of the economic damage caused by the 2018 civil protest and unrest is at least R400 million. </a:t>
            </a:r>
          </a:p>
        </p:txBody>
      </p:sp>
    </p:spTree>
    <p:extLst>
      <p:ext uri="{BB962C8B-B14F-4D97-AF65-F5344CB8AC3E}">
        <p14:creationId xmlns:p14="http://schemas.microsoft.com/office/powerpoint/2010/main" val="2498546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0"/>
            <a:ext cx="11528006" cy="2118099"/>
          </a:xfrm>
        </p:spPr>
        <p:txBody>
          <a:bodyPr/>
          <a:lstStyle/>
          <a:p>
            <a:r>
              <a:rPr lang="en-ZA" sz="6000" dirty="0">
                <a:latin typeface="Book Antiqua" panose="02040602050305030304" pitchFamily="18" charset="0"/>
              </a:rPr>
              <a:t>THE OVERSTRAND STUDY:</a:t>
            </a:r>
            <a:r>
              <a:rPr lang="en-ZA" sz="5400" dirty="0">
                <a:latin typeface="Book Antiqua" panose="02040602050305030304" pitchFamily="18" charset="0"/>
              </a:rPr>
              <a:t/>
            </a:r>
            <a:br>
              <a:rPr lang="en-ZA" sz="5400" dirty="0">
                <a:latin typeface="Book Antiqua" panose="02040602050305030304" pitchFamily="18" charset="0"/>
              </a:rPr>
            </a:br>
            <a:r>
              <a:rPr lang="en-ZA" sz="5400" dirty="0">
                <a:latin typeface="Book Antiqua" panose="02040602050305030304" pitchFamily="18" charset="0"/>
              </a:rPr>
              <a:t>								   </a:t>
            </a:r>
            <a:r>
              <a:rPr lang="en-US" sz="4400" dirty="0">
                <a:solidFill>
                  <a:srgbClr val="D95900"/>
                </a:solidFill>
                <a:latin typeface="Book Antiqua" panose="02040602050305030304" pitchFamily="18" charset="0"/>
              </a:rPr>
              <a:t>Key Findings</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1287794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98EF-AD67-407E-86F0-7CC999CCB63F}"/>
              </a:ext>
            </a:extLst>
          </p:cNvPr>
          <p:cNvSpPr>
            <a:spLocks noGrp="1"/>
          </p:cNvSpPr>
          <p:nvPr>
            <p:ph type="title"/>
          </p:nvPr>
        </p:nvSpPr>
        <p:spPr/>
        <p:txBody>
          <a:bodyPr/>
          <a:lstStyle/>
          <a:p>
            <a:r>
              <a:rPr lang="en-ZA" sz="4000" dirty="0">
                <a:latin typeface="Book Antiqua" panose="02040602050305030304" pitchFamily="18" charset="0"/>
              </a:rPr>
              <a:t>Overstrand Key Findings - </a:t>
            </a:r>
            <a:r>
              <a:rPr lang="en-ZA" sz="4000" dirty="0">
                <a:solidFill>
                  <a:srgbClr val="C00000"/>
                </a:solidFill>
                <a:latin typeface="Book Antiqua" panose="02040602050305030304" pitchFamily="18" charset="0"/>
              </a:rPr>
              <a:t>Lack of Inclusion</a:t>
            </a:r>
          </a:p>
        </p:txBody>
      </p:sp>
      <p:sp>
        <p:nvSpPr>
          <p:cNvPr id="3" name="Content Placeholder 2">
            <a:extLst>
              <a:ext uri="{FF2B5EF4-FFF2-40B4-BE49-F238E27FC236}">
                <a16:creationId xmlns:a16="http://schemas.microsoft.com/office/drawing/2014/main" id="{C417953F-8CC4-4960-A7F4-F3B7C1B22626}"/>
              </a:ext>
            </a:extLst>
          </p:cNvPr>
          <p:cNvSpPr>
            <a:spLocks noGrp="1"/>
          </p:cNvSpPr>
          <p:nvPr>
            <p:ph idx="1"/>
          </p:nvPr>
        </p:nvSpPr>
        <p:spPr>
          <a:xfrm>
            <a:off x="217714" y="1024102"/>
            <a:ext cx="11756571" cy="5198567"/>
          </a:xfrm>
        </p:spPr>
        <p:txBody>
          <a:bodyPr>
            <a:normAutofit fontScale="92500" lnSpcReduction="10000"/>
          </a:bodyPr>
          <a:lstStyle/>
          <a:p>
            <a:pPr marL="514350" indent="-514350">
              <a:spcBef>
                <a:spcPts val="0"/>
              </a:spcBef>
              <a:spcAft>
                <a:spcPts val="1200"/>
              </a:spcAft>
            </a:pPr>
            <a:r>
              <a:rPr lang="en-US" sz="3500" dirty="0">
                <a:latin typeface="Garamond" panose="02020404030301010803" pitchFamily="18" charset="0"/>
              </a:rPr>
              <a:t>Our findings reveal that the </a:t>
            </a:r>
            <a:r>
              <a:rPr lang="en-US" sz="3500" b="1" dirty="0">
                <a:latin typeface="Garamond" panose="02020404030301010803" pitchFamily="18" charset="0"/>
              </a:rPr>
              <a:t>Overstrand tourism is not inclusive</a:t>
            </a:r>
            <a:r>
              <a:rPr lang="en-US" sz="3500" dirty="0">
                <a:latin typeface="Garamond" panose="02020404030301010803" pitchFamily="18" charset="0"/>
              </a:rPr>
              <a:t>. </a:t>
            </a:r>
          </a:p>
          <a:p>
            <a:pPr marL="879475" lvl="2" indent="-514350">
              <a:spcBef>
                <a:spcPts val="0"/>
              </a:spcBef>
              <a:spcAft>
                <a:spcPts val="1200"/>
              </a:spcAft>
              <a:buFont typeface="Courier New" panose="02070309020205020404" pitchFamily="49" charset="0"/>
              <a:buChar char="o"/>
            </a:pPr>
            <a:r>
              <a:rPr lang="en-US" sz="2800" dirty="0">
                <a:latin typeface="Garamond" panose="02020404030301010803" pitchFamily="18" charset="0"/>
              </a:rPr>
              <a:t>In terms of </a:t>
            </a:r>
            <a:r>
              <a:rPr lang="en-US" sz="2800" b="1" dirty="0">
                <a:latin typeface="Garamond" panose="02020404030301010803" pitchFamily="18" charset="0"/>
              </a:rPr>
              <a:t>accommodation services </a:t>
            </a:r>
            <a:r>
              <a:rPr lang="en-US" sz="2800" dirty="0">
                <a:latin typeface="Garamond" panose="02020404030301010803" pitchFamily="18" charset="0"/>
              </a:rPr>
              <a:t>shows its ‘exclusive’ character in terms of ownership of key tourism assets by small corporates, independent hotel operators and a large number of tourism SMMEs operated by white entrepreneurs. </a:t>
            </a:r>
          </a:p>
          <a:p>
            <a:pPr marL="879475" lvl="2" indent="-514350">
              <a:spcBef>
                <a:spcPts val="0"/>
              </a:spcBef>
              <a:spcAft>
                <a:spcPts val="1200"/>
              </a:spcAft>
              <a:buFont typeface="Courier New" panose="02070309020205020404" pitchFamily="49" charset="0"/>
              <a:buChar char="o"/>
            </a:pPr>
            <a:r>
              <a:rPr lang="en-US" sz="2800" dirty="0">
                <a:latin typeface="Garamond" panose="02020404030301010803" pitchFamily="18" charset="0"/>
              </a:rPr>
              <a:t>In </a:t>
            </a:r>
            <a:r>
              <a:rPr lang="en-US" sz="2800" b="1" dirty="0">
                <a:latin typeface="Garamond" panose="02020404030301010803" pitchFamily="18" charset="0"/>
              </a:rPr>
              <a:t>tour services and restaurants/dining sector </a:t>
            </a:r>
            <a:r>
              <a:rPr lang="en-US" sz="2800" dirty="0">
                <a:latin typeface="Garamond" panose="02020404030301010803" pitchFamily="18" charset="0"/>
              </a:rPr>
              <a:t>the story is of continued overwhelming white ownership. </a:t>
            </a:r>
          </a:p>
          <a:p>
            <a:pPr marL="879475" lvl="2" indent="-514350">
              <a:spcBef>
                <a:spcPts val="0"/>
              </a:spcBef>
              <a:spcAft>
                <a:spcPts val="1200"/>
              </a:spcAft>
              <a:buFont typeface="Courier New" panose="02070309020205020404" pitchFamily="49" charset="0"/>
              <a:buChar char="o"/>
            </a:pPr>
            <a:r>
              <a:rPr lang="en-US" sz="2800" dirty="0">
                <a:latin typeface="Garamond" panose="02020404030301010803" pitchFamily="18" charset="0"/>
              </a:rPr>
              <a:t>The only </a:t>
            </a:r>
            <a:r>
              <a:rPr lang="en-US" sz="2800" b="1" dirty="0">
                <a:latin typeface="Garamond" panose="02020404030301010803" pitchFamily="18" charset="0"/>
              </a:rPr>
              <a:t>exceptions</a:t>
            </a:r>
            <a:r>
              <a:rPr lang="en-US" sz="2800" dirty="0">
                <a:latin typeface="Garamond" panose="02020404030301010803" pitchFamily="18" charset="0"/>
              </a:rPr>
              <a:t> are </a:t>
            </a:r>
            <a:r>
              <a:rPr lang="en-US" sz="2800" b="1" i="1" dirty="0">
                <a:latin typeface="Garamond" panose="02020404030301010803" pitchFamily="18" charset="0"/>
              </a:rPr>
              <a:t>one black owned bed and breakfast establishment </a:t>
            </a:r>
            <a:r>
              <a:rPr lang="en-US" sz="2800" dirty="0">
                <a:latin typeface="Garamond" panose="02020404030301010803" pitchFamily="18" charset="0"/>
              </a:rPr>
              <a:t>in </a:t>
            </a:r>
            <a:r>
              <a:rPr lang="en-US" sz="2800" dirty="0" err="1">
                <a:latin typeface="Garamond" panose="02020404030301010803" pitchFamily="18" charset="0"/>
              </a:rPr>
              <a:t>Zwelihle</a:t>
            </a:r>
            <a:r>
              <a:rPr lang="en-US" sz="2800" dirty="0">
                <a:latin typeface="Garamond" panose="02020404030301010803" pitchFamily="18" charset="0"/>
              </a:rPr>
              <a:t> (now closed), </a:t>
            </a:r>
            <a:r>
              <a:rPr lang="en-US" sz="2800" b="1" i="1" dirty="0">
                <a:latin typeface="Garamond" panose="02020404030301010803" pitchFamily="18" charset="0"/>
              </a:rPr>
              <a:t>one local DJ and young entrepreneur </a:t>
            </a:r>
            <a:r>
              <a:rPr lang="en-US" sz="2800" dirty="0">
                <a:latin typeface="Garamond" panose="02020404030301010803" pitchFamily="18" charset="0"/>
              </a:rPr>
              <a:t>who is seeking to develop the entertainment industry, </a:t>
            </a:r>
            <a:r>
              <a:rPr lang="en-US" sz="2800" b="1" i="1" dirty="0">
                <a:latin typeface="Garamond" panose="02020404030301010803" pitchFamily="18" charset="0"/>
              </a:rPr>
              <a:t>one tour service operator </a:t>
            </a:r>
            <a:r>
              <a:rPr lang="en-US" sz="2800" dirty="0">
                <a:latin typeface="Garamond" panose="02020404030301010803" pitchFamily="18" charset="0"/>
              </a:rPr>
              <a:t>and </a:t>
            </a:r>
            <a:r>
              <a:rPr lang="en-US" sz="2800" b="1" i="1" dirty="0">
                <a:latin typeface="Garamond" panose="02020404030301010803" pitchFamily="18" charset="0"/>
              </a:rPr>
              <a:t>one CBE a restaurant at the penguin colony. </a:t>
            </a:r>
          </a:p>
          <a:p>
            <a:pPr marL="879475" lvl="2" indent="-514350">
              <a:spcBef>
                <a:spcPts val="0"/>
              </a:spcBef>
              <a:spcAft>
                <a:spcPts val="1200"/>
              </a:spcAft>
              <a:buFont typeface="Courier New" panose="02070309020205020404" pitchFamily="49" charset="0"/>
              <a:buChar char="o"/>
            </a:pPr>
            <a:endParaRPr lang="en-US" sz="2800" dirty="0">
              <a:latin typeface="Garamond" panose="02020404030301010803" pitchFamily="18" charset="0"/>
            </a:endParaRPr>
          </a:p>
        </p:txBody>
      </p:sp>
    </p:spTree>
    <p:extLst>
      <p:ext uri="{BB962C8B-B14F-4D97-AF65-F5344CB8AC3E}">
        <p14:creationId xmlns:p14="http://schemas.microsoft.com/office/powerpoint/2010/main" val="625203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98EF-AD67-407E-86F0-7CC999CCB63F}"/>
              </a:ext>
            </a:extLst>
          </p:cNvPr>
          <p:cNvSpPr>
            <a:spLocks noGrp="1"/>
          </p:cNvSpPr>
          <p:nvPr>
            <p:ph type="title"/>
          </p:nvPr>
        </p:nvSpPr>
        <p:spPr/>
        <p:txBody>
          <a:bodyPr/>
          <a:lstStyle/>
          <a:p>
            <a:r>
              <a:rPr lang="en-ZA" sz="4000" dirty="0">
                <a:latin typeface="Book Antiqua" panose="02040602050305030304" pitchFamily="18" charset="0"/>
              </a:rPr>
              <a:t>Overstrand Key Findings - </a:t>
            </a:r>
            <a:r>
              <a:rPr lang="en-ZA" sz="4000" dirty="0">
                <a:solidFill>
                  <a:srgbClr val="C00000"/>
                </a:solidFill>
                <a:latin typeface="Book Antiqua" panose="02040602050305030304" pitchFamily="18" charset="0"/>
              </a:rPr>
              <a:t>Lack of Inclusion</a:t>
            </a:r>
          </a:p>
        </p:txBody>
      </p:sp>
      <p:sp>
        <p:nvSpPr>
          <p:cNvPr id="3" name="Content Placeholder 2">
            <a:extLst>
              <a:ext uri="{FF2B5EF4-FFF2-40B4-BE49-F238E27FC236}">
                <a16:creationId xmlns:a16="http://schemas.microsoft.com/office/drawing/2014/main" id="{C417953F-8CC4-4960-A7F4-F3B7C1B22626}"/>
              </a:ext>
            </a:extLst>
          </p:cNvPr>
          <p:cNvSpPr>
            <a:spLocks noGrp="1"/>
          </p:cNvSpPr>
          <p:nvPr>
            <p:ph idx="1"/>
          </p:nvPr>
        </p:nvSpPr>
        <p:spPr>
          <a:xfrm>
            <a:off x="217714" y="1024102"/>
            <a:ext cx="11756571" cy="5198567"/>
          </a:xfrm>
        </p:spPr>
        <p:txBody>
          <a:bodyPr>
            <a:normAutofit/>
          </a:bodyPr>
          <a:lstStyle/>
          <a:p>
            <a:pPr marL="879475" lvl="2" indent="-514350">
              <a:spcBef>
                <a:spcPts val="0"/>
              </a:spcBef>
              <a:spcAft>
                <a:spcPts val="1200"/>
              </a:spcAft>
              <a:buFont typeface="Courier New" panose="02070309020205020404" pitchFamily="49" charset="0"/>
              <a:buChar char="o"/>
            </a:pPr>
            <a:r>
              <a:rPr lang="en-US" sz="2800" dirty="0">
                <a:latin typeface="Garamond" panose="02020404030301010803" pitchFamily="18" charset="0"/>
              </a:rPr>
              <a:t>The </a:t>
            </a:r>
            <a:r>
              <a:rPr lang="en-US" sz="2800" b="1" dirty="0">
                <a:latin typeface="Garamond" panose="02020404030301010803" pitchFamily="18" charset="0"/>
              </a:rPr>
              <a:t>fine dining </a:t>
            </a:r>
            <a:r>
              <a:rPr lang="en-US" sz="2800" dirty="0">
                <a:latin typeface="Garamond" panose="02020404030301010803" pitchFamily="18" charset="0"/>
              </a:rPr>
              <a:t>country establishments and </a:t>
            </a:r>
            <a:r>
              <a:rPr lang="en-US" sz="2800" b="1" dirty="0">
                <a:latin typeface="Garamond" panose="02020404030301010803" pitchFamily="18" charset="0"/>
              </a:rPr>
              <a:t>boutique offerings </a:t>
            </a:r>
            <a:r>
              <a:rPr lang="en-US" sz="2800" dirty="0">
                <a:latin typeface="Garamond" panose="02020404030301010803" pitchFamily="18" charset="0"/>
              </a:rPr>
              <a:t>as well as the majority </a:t>
            </a:r>
            <a:r>
              <a:rPr lang="en-US" sz="2800" b="1" dirty="0">
                <a:latin typeface="Garamond" panose="02020404030301010803" pitchFamily="18" charset="0"/>
              </a:rPr>
              <a:t>of local restaurants </a:t>
            </a:r>
            <a:r>
              <a:rPr lang="en-US" sz="2800" dirty="0">
                <a:latin typeface="Garamond" panose="02020404030301010803" pitchFamily="18" charset="0"/>
              </a:rPr>
              <a:t>geared to visitors are white-owned and operated. </a:t>
            </a:r>
          </a:p>
          <a:p>
            <a:pPr marL="879475" lvl="2" indent="-514350">
              <a:spcBef>
                <a:spcPts val="0"/>
              </a:spcBef>
              <a:spcAft>
                <a:spcPts val="1200"/>
              </a:spcAft>
              <a:buFont typeface="Courier New" panose="02070309020205020404" pitchFamily="49" charset="0"/>
              <a:buChar char="o"/>
            </a:pPr>
            <a:r>
              <a:rPr lang="en-US" sz="2800" dirty="0">
                <a:latin typeface="Garamond" panose="02020404030301010803" pitchFamily="18" charset="0"/>
              </a:rPr>
              <a:t>In </a:t>
            </a:r>
            <a:r>
              <a:rPr lang="en-US" sz="2800" b="1" dirty="0">
                <a:latin typeface="Garamond" panose="02020404030301010803" pitchFamily="18" charset="0"/>
              </a:rPr>
              <a:t>adventure tourism</a:t>
            </a:r>
            <a:r>
              <a:rPr lang="en-US" sz="2800" dirty="0">
                <a:latin typeface="Garamond" panose="02020404030301010803" pitchFamily="18" charset="0"/>
              </a:rPr>
              <a:t>, wine estates it is a familiar pattern of white ownership of the enterprises which are associated with these attractions.</a:t>
            </a:r>
          </a:p>
          <a:p>
            <a:pPr marL="879475" lvl="2" indent="-514350">
              <a:spcBef>
                <a:spcPts val="0"/>
              </a:spcBef>
              <a:spcAft>
                <a:spcPts val="1200"/>
              </a:spcAft>
              <a:buFont typeface="Courier New" panose="02070309020205020404" pitchFamily="49" charset="0"/>
              <a:buChar char="o"/>
            </a:pPr>
            <a:r>
              <a:rPr lang="en-US" sz="2800" dirty="0">
                <a:latin typeface="Garamond" panose="02020404030301010803" pitchFamily="18" charset="0"/>
              </a:rPr>
              <a:t>The </a:t>
            </a:r>
            <a:r>
              <a:rPr lang="en-US" sz="2800" b="1" dirty="0" err="1">
                <a:latin typeface="Garamond" panose="02020404030301010803" pitchFamily="18" charset="0"/>
              </a:rPr>
              <a:t>Coloured</a:t>
            </a:r>
            <a:r>
              <a:rPr lang="en-US" sz="2800" b="1" dirty="0">
                <a:latin typeface="Garamond" panose="02020404030301010803" pitchFamily="18" charset="0"/>
              </a:rPr>
              <a:t> and black communities </a:t>
            </a:r>
            <a:r>
              <a:rPr lang="en-US" sz="2800" dirty="0">
                <a:latin typeface="Garamond" panose="02020404030301010803" pitchFamily="18" charset="0"/>
              </a:rPr>
              <a:t>of the Overstrand are represented in the tourism sector </a:t>
            </a:r>
            <a:r>
              <a:rPr lang="en-US" sz="2800" b="1" dirty="0">
                <a:latin typeface="Garamond" panose="02020404030301010803" pitchFamily="18" charset="0"/>
              </a:rPr>
              <a:t>almost exclusively as workers rather than as entrepreneurs</a:t>
            </a:r>
            <a:r>
              <a:rPr lang="en-US" sz="2800" dirty="0">
                <a:latin typeface="Garamond" panose="02020404030301010803" pitchFamily="18" charset="0"/>
              </a:rPr>
              <a:t>.</a:t>
            </a:r>
          </a:p>
          <a:p>
            <a:pPr marL="879475" lvl="2" indent="-514350">
              <a:spcBef>
                <a:spcPts val="0"/>
              </a:spcBef>
              <a:spcAft>
                <a:spcPts val="1200"/>
              </a:spcAft>
              <a:buFont typeface="Courier New" panose="02070309020205020404" pitchFamily="49" charset="0"/>
              <a:buChar char="o"/>
            </a:pPr>
            <a:endParaRPr lang="en-US" sz="2800" dirty="0">
              <a:latin typeface="Garamond" panose="02020404030301010803" pitchFamily="18" charset="0"/>
            </a:endParaRPr>
          </a:p>
        </p:txBody>
      </p:sp>
    </p:spTree>
    <p:extLst>
      <p:ext uri="{BB962C8B-B14F-4D97-AF65-F5344CB8AC3E}">
        <p14:creationId xmlns:p14="http://schemas.microsoft.com/office/powerpoint/2010/main" val="2650462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A74252-4185-4A43-AA37-D203EE51BB9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128" y="0"/>
            <a:ext cx="12275127" cy="6858000"/>
          </a:xfrm>
          <a:prstGeom prst="rect">
            <a:avLst/>
          </a:prstGeom>
        </p:spPr>
      </p:pic>
    </p:spTree>
    <p:extLst>
      <p:ext uri="{BB962C8B-B14F-4D97-AF65-F5344CB8AC3E}">
        <p14:creationId xmlns:p14="http://schemas.microsoft.com/office/powerpoint/2010/main" val="1369133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81FF-80BD-4A34-832A-15FCDAAC0077}"/>
              </a:ext>
            </a:extLst>
          </p:cNvPr>
          <p:cNvSpPr>
            <a:spLocks noGrp="1"/>
          </p:cNvSpPr>
          <p:nvPr>
            <p:ph type="title"/>
          </p:nvPr>
        </p:nvSpPr>
        <p:spPr>
          <a:xfrm>
            <a:off x="237506" y="197225"/>
            <a:ext cx="11583019" cy="720000"/>
          </a:xfrm>
        </p:spPr>
        <p:txBody>
          <a:bodyPr/>
          <a:lstStyle/>
          <a:p>
            <a:r>
              <a:rPr lang="en-ZA" sz="3200" dirty="0">
                <a:latin typeface="Book Antiqua" panose="02040602050305030304" pitchFamily="18" charset="0"/>
              </a:rPr>
              <a:t>Overstrand Key Findings - </a:t>
            </a:r>
            <a:r>
              <a:rPr lang="en-ZA" sz="3200" dirty="0">
                <a:solidFill>
                  <a:srgbClr val="C00000"/>
                </a:solidFill>
                <a:latin typeface="Book Antiqua" panose="02040602050305030304" pitchFamily="18" charset="0"/>
              </a:rPr>
              <a:t>Using and Not Using State Assets</a:t>
            </a:r>
          </a:p>
        </p:txBody>
      </p:sp>
      <p:sp>
        <p:nvSpPr>
          <p:cNvPr id="3" name="Content Placeholder 2">
            <a:extLst>
              <a:ext uri="{FF2B5EF4-FFF2-40B4-BE49-F238E27FC236}">
                <a16:creationId xmlns:a16="http://schemas.microsoft.com/office/drawing/2014/main" id="{0BEC2741-4DAB-4095-BF71-FB1654DAB439}"/>
              </a:ext>
            </a:extLst>
          </p:cNvPr>
          <p:cNvSpPr>
            <a:spLocks noGrp="1"/>
          </p:cNvSpPr>
          <p:nvPr>
            <p:ph idx="1"/>
          </p:nvPr>
        </p:nvSpPr>
        <p:spPr>
          <a:xfrm>
            <a:off x="237505" y="1070769"/>
            <a:ext cx="11583019" cy="5199402"/>
          </a:xfrm>
        </p:spPr>
        <p:txBody>
          <a:bodyPr>
            <a:noAutofit/>
          </a:bodyPr>
          <a:lstStyle/>
          <a:p>
            <a:r>
              <a:rPr lang="en-ZA" sz="3000" dirty="0">
                <a:latin typeface="Garamond" panose="02020404030301010803" pitchFamily="18" charset="0"/>
              </a:rPr>
              <a:t> On TripAdvisor several of the ‘top things to do’ in the Overstrand actually relate to state assets.</a:t>
            </a:r>
          </a:p>
          <a:p>
            <a:r>
              <a:rPr lang="en-ZA" sz="3000" dirty="0">
                <a:latin typeface="Garamond" panose="02020404030301010803" pitchFamily="18" charset="0"/>
              </a:rPr>
              <a:t>The stakeholder interviews as well as documentary sources disclosed the significant finding that in recent years several initiatives for building a more inclusive Overstrand tourism economy have been launched in terms of project proposals by many different institutional actors. </a:t>
            </a:r>
          </a:p>
          <a:p>
            <a:r>
              <a:rPr lang="en-ZA" sz="3000" b="1" dirty="0">
                <a:latin typeface="Garamond" panose="02020404030301010803" pitchFamily="18" charset="0"/>
              </a:rPr>
              <a:t>BUT: </a:t>
            </a:r>
            <a:r>
              <a:rPr lang="en-ZA" sz="3000" dirty="0">
                <a:latin typeface="Garamond" panose="02020404030301010803" pitchFamily="18" charset="0"/>
              </a:rPr>
              <a:t>Few successes, however, have been recorded in terms of expanding the direct participation of members of marginalised communities for tourism SMME development. </a:t>
            </a:r>
          </a:p>
          <a:p>
            <a:endParaRPr lang="en-ZA" sz="3000" dirty="0">
              <a:latin typeface="Garamond" panose="02020404030301010803" pitchFamily="18" charset="0"/>
            </a:endParaRPr>
          </a:p>
          <a:p>
            <a:endParaRPr lang="en-ZA" sz="3000" dirty="0">
              <a:latin typeface="Garamond" panose="02020404030301010803" pitchFamily="18" charset="0"/>
            </a:endParaRPr>
          </a:p>
          <a:p>
            <a:endParaRPr lang="en-ZA" sz="3000" dirty="0">
              <a:latin typeface="Garamond" panose="02020404030301010803" pitchFamily="18" charset="0"/>
            </a:endParaRPr>
          </a:p>
        </p:txBody>
      </p:sp>
    </p:spTree>
    <p:extLst>
      <p:ext uri="{BB962C8B-B14F-4D97-AF65-F5344CB8AC3E}">
        <p14:creationId xmlns:p14="http://schemas.microsoft.com/office/powerpoint/2010/main" val="3609751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81FF-80BD-4A34-832A-15FCDAAC0077}"/>
              </a:ext>
            </a:extLst>
          </p:cNvPr>
          <p:cNvSpPr>
            <a:spLocks noGrp="1"/>
          </p:cNvSpPr>
          <p:nvPr>
            <p:ph type="title"/>
          </p:nvPr>
        </p:nvSpPr>
        <p:spPr>
          <a:xfrm>
            <a:off x="237506" y="197225"/>
            <a:ext cx="11583019" cy="720000"/>
          </a:xfrm>
        </p:spPr>
        <p:txBody>
          <a:bodyPr/>
          <a:lstStyle/>
          <a:p>
            <a:r>
              <a:rPr lang="en-ZA" sz="3200" dirty="0">
                <a:latin typeface="Book Antiqua" panose="02040602050305030304" pitchFamily="18" charset="0"/>
              </a:rPr>
              <a:t>Overstrand Key Findings - </a:t>
            </a:r>
            <a:r>
              <a:rPr lang="en-ZA" sz="3200" dirty="0">
                <a:solidFill>
                  <a:srgbClr val="C00000"/>
                </a:solidFill>
                <a:latin typeface="Book Antiqua" panose="02040602050305030304" pitchFamily="18" charset="0"/>
              </a:rPr>
              <a:t>Using and Not Using State Assets</a:t>
            </a:r>
          </a:p>
        </p:txBody>
      </p:sp>
      <p:sp>
        <p:nvSpPr>
          <p:cNvPr id="3" name="Content Placeholder 2">
            <a:extLst>
              <a:ext uri="{FF2B5EF4-FFF2-40B4-BE49-F238E27FC236}">
                <a16:creationId xmlns:a16="http://schemas.microsoft.com/office/drawing/2014/main" id="{0BEC2741-4DAB-4095-BF71-FB1654DAB439}"/>
              </a:ext>
            </a:extLst>
          </p:cNvPr>
          <p:cNvSpPr>
            <a:spLocks noGrp="1"/>
          </p:cNvSpPr>
          <p:nvPr>
            <p:ph idx="1"/>
          </p:nvPr>
        </p:nvSpPr>
        <p:spPr>
          <a:xfrm>
            <a:off x="237505" y="1070769"/>
            <a:ext cx="11583019" cy="5175652"/>
          </a:xfrm>
        </p:spPr>
        <p:txBody>
          <a:bodyPr>
            <a:noAutofit/>
          </a:bodyPr>
          <a:lstStyle/>
          <a:p>
            <a:r>
              <a:rPr lang="en-ZA" sz="3000" dirty="0">
                <a:latin typeface="Garamond" panose="02020404030301010803" pitchFamily="18" charset="0"/>
              </a:rPr>
              <a:t>During the early 2000s are the series of thwarted planning initiatives targeted at broadening the engagement of entrepreneurs from previously disadvantaged communities in local tourism relating to the activities of the Overstrand Local Economic Development Agency or OLEDA, which was a “private company owned by the Overstrand Municipality”. </a:t>
            </a:r>
          </a:p>
          <a:p>
            <a:r>
              <a:rPr lang="en-ZA" sz="3000" dirty="0">
                <a:latin typeface="Garamond" panose="02020404030301010803" pitchFamily="18" charset="0"/>
              </a:rPr>
              <a:t>Notwithstanding the rich potential development opportunities identified by OLEDA for tourism as a whole in the Overstrand and especially for leveraging business opportunities for members of previously disadvantaged communities,  little progress occurred. </a:t>
            </a:r>
          </a:p>
          <a:p>
            <a:endParaRPr lang="en-ZA" sz="3000" dirty="0">
              <a:latin typeface="Garamond" panose="02020404030301010803" pitchFamily="18" charset="0"/>
            </a:endParaRPr>
          </a:p>
          <a:p>
            <a:endParaRPr lang="en-ZA" sz="3000" dirty="0">
              <a:latin typeface="Garamond" panose="02020404030301010803" pitchFamily="18" charset="0"/>
            </a:endParaRPr>
          </a:p>
        </p:txBody>
      </p:sp>
    </p:spTree>
    <p:extLst>
      <p:ext uri="{BB962C8B-B14F-4D97-AF65-F5344CB8AC3E}">
        <p14:creationId xmlns:p14="http://schemas.microsoft.com/office/powerpoint/2010/main" val="1739101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81FF-80BD-4A34-832A-15FCDAAC0077}"/>
              </a:ext>
            </a:extLst>
          </p:cNvPr>
          <p:cNvSpPr>
            <a:spLocks noGrp="1"/>
          </p:cNvSpPr>
          <p:nvPr>
            <p:ph type="title"/>
          </p:nvPr>
        </p:nvSpPr>
        <p:spPr>
          <a:xfrm>
            <a:off x="164275" y="173474"/>
            <a:ext cx="11863450" cy="550920"/>
          </a:xfrm>
        </p:spPr>
        <p:txBody>
          <a:bodyPr/>
          <a:lstStyle/>
          <a:p>
            <a:r>
              <a:rPr lang="en-ZA" sz="3400" dirty="0">
                <a:latin typeface="Book Antiqua" panose="02040602050305030304" pitchFamily="18" charset="0"/>
              </a:rPr>
              <a:t>Overstrand Key Findings - </a:t>
            </a:r>
            <a:r>
              <a:rPr lang="en-ZA" sz="3400" dirty="0">
                <a:solidFill>
                  <a:srgbClr val="C00000"/>
                </a:solidFill>
                <a:latin typeface="Book Antiqua" panose="02040602050305030304" pitchFamily="18" charset="0"/>
              </a:rPr>
              <a:t>Using and Not Using State Assets</a:t>
            </a:r>
          </a:p>
        </p:txBody>
      </p:sp>
      <p:sp>
        <p:nvSpPr>
          <p:cNvPr id="3" name="Content Placeholder 2">
            <a:extLst>
              <a:ext uri="{FF2B5EF4-FFF2-40B4-BE49-F238E27FC236}">
                <a16:creationId xmlns:a16="http://schemas.microsoft.com/office/drawing/2014/main" id="{0BEC2741-4DAB-4095-BF71-FB1654DAB439}"/>
              </a:ext>
            </a:extLst>
          </p:cNvPr>
          <p:cNvSpPr>
            <a:spLocks noGrp="1"/>
          </p:cNvSpPr>
          <p:nvPr>
            <p:ph idx="1"/>
          </p:nvPr>
        </p:nvSpPr>
        <p:spPr>
          <a:xfrm>
            <a:off x="237505" y="1070769"/>
            <a:ext cx="11583019" cy="5175652"/>
          </a:xfrm>
        </p:spPr>
        <p:txBody>
          <a:bodyPr>
            <a:noAutofit/>
          </a:bodyPr>
          <a:lstStyle/>
          <a:p>
            <a:r>
              <a:rPr lang="en-ZA" sz="3000" dirty="0">
                <a:latin typeface="Garamond" panose="02020404030301010803" pitchFamily="18" charset="0"/>
              </a:rPr>
              <a:t>With the ending of OLEDA the focus is upon direct municipal led initiatives and other tourism development proposals which offer potential entrepreneurial opportunities for residents from local previously disadvantaged communities.</a:t>
            </a:r>
          </a:p>
          <a:p>
            <a:r>
              <a:rPr lang="en-US" sz="3000" dirty="0">
                <a:latin typeface="Garamond" panose="02020404030301010803" pitchFamily="18" charset="0"/>
              </a:rPr>
              <a:t>Once again we have in the report </a:t>
            </a:r>
            <a:r>
              <a:rPr lang="en-US" sz="3000" b="1" i="1" dirty="0">
                <a:latin typeface="Garamond" panose="02020404030301010803" pitchFamily="18" charset="0"/>
              </a:rPr>
              <a:t>a catalogue of missed opportunities </a:t>
            </a:r>
            <a:r>
              <a:rPr lang="en-US" sz="3000" dirty="0">
                <a:latin typeface="Garamond" panose="02020404030301010803" pitchFamily="18" charset="0"/>
              </a:rPr>
              <a:t>in terms of projects to use state assets </a:t>
            </a:r>
          </a:p>
          <a:p>
            <a:r>
              <a:rPr lang="en-US" sz="3000" dirty="0">
                <a:latin typeface="Garamond" panose="02020404030301010803" pitchFamily="18" charset="0"/>
              </a:rPr>
              <a:t>These responses point to the municipality’s lack of entrepreneurialism towards business development and instead preferring that its LED operations be focused squarely on poverty alleviation projects.</a:t>
            </a:r>
          </a:p>
          <a:p>
            <a:endParaRPr lang="en-ZA" sz="3000" dirty="0">
              <a:latin typeface="Garamond" panose="02020404030301010803" pitchFamily="18" charset="0"/>
            </a:endParaRPr>
          </a:p>
          <a:p>
            <a:endParaRPr lang="en-ZA" sz="3000" dirty="0">
              <a:latin typeface="Garamond" panose="02020404030301010803" pitchFamily="18" charset="0"/>
            </a:endParaRPr>
          </a:p>
          <a:p>
            <a:endParaRPr lang="en-ZA" sz="3000" dirty="0">
              <a:latin typeface="Garamond" panose="02020404030301010803" pitchFamily="18" charset="0"/>
            </a:endParaRPr>
          </a:p>
        </p:txBody>
      </p:sp>
    </p:spTree>
    <p:extLst>
      <p:ext uri="{BB962C8B-B14F-4D97-AF65-F5344CB8AC3E}">
        <p14:creationId xmlns:p14="http://schemas.microsoft.com/office/powerpoint/2010/main" val="2870142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81FF-80BD-4A34-832A-15FCDAAC0077}"/>
              </a:ext>
            </a:extLst>
          </p:cNvPr>
          <p:cNvSpPr>
            <a:spLocks noGrp="1"/>
          </p:cNvSpPr>
          <p:nvPr>
            <p:ph type="title"/>
          </p:nvPr>
        </p:nvSpPr>
        <p:spPr>
          <a:xfrm>
            <a:off x="237506" y="197225"/>
            <a:ext cx="11851575" cy="574671"/>
          </a:xfrm>
        </p:spPr>
        <p:txBody>
          <a:bodyPr/>
          <a:lstStyle/>
          <a:p>
            <a:r>
              <a:rPr lang="en-ZA" sz="3400" dirty="0">
                <a:latin typeface="Book Antiqua" panose="02040602050305030304" pitchFamily="18" charset="0"/>
              </a:rPr>
              <a:t>Overstrand Key Findings - </a:t>
            </a:r>
            <a:r>
              <a:rPr lang="en-ZA" sz="3400" dirty="0">
                <a:solidFill>
                  <a:srgbClr val="C00000"/>
                </a:solidFill>
                <a:latin typeface="Book Antiqua" panose="02040602050305030304" pitchFamily="18" charset="0"/>
              </a:rPr>
              <a:t>Using and Not Using State Assets</a:t>
            </a:r>
          </a:p>
        </p:txBody>
      </p:sp>
      <p:sp>
        <p:nvSpPr>
          <p:cNvPr id="3" name="Content Placeholder 2">
            <a:extLst>
              <a:ext uri="{FF2B5EF4-FFF2-40B4-BE49-F238E27FC236}">
                <a16:creationId xmlns:a16="http://schemas.microsoft.com/office/drawing/2014/main" id="{0BEC2741-4DAB-4095-BF71-FB1654DAB439}"/>
              </a:ext>
            </a:extLst>
          </p:cNvPr>
          <p:cNvSpPr>
            <a:spLocks noGrp="1"/>
          </p:cNvSpPr>
          <p:nvPr>
            <p:ph idx="1"/>
          </p:nvPr>
        </p:nvSpPr>
        <p:spPr>
          <a:xfrm>
            <a:off x="237505" y="1070769"/>
            <a:ext cx="11583019" cy="5175652"/>
          </a:xfrm>
        </p:spPr>
        <p:txBody>
          <a:bodyPr>
            <a:noAutofit/>
          </a:bodyPr>
          <a:lstStyle/>
          <a:p>
            <a:pPr marL="514350" indent="-514350"/>
            <a:r>
              <a:rPr lang="en-US" sz="3200" dirty="0">
                <a:latin typeface="Garamond" panose="02020404030301010803" pitchFamily="18" charset="0"/>
              </a:rPr>
              <a:t>From the perspective of private sector, the municipality:</a:t>
            </a:r>
          </a:p>
          <a:p>
            <a:pPr marL="1025525" lvl="3" indent="-514350">
              <a:buFont typeface="Courier New" panose="02070309020205020404" pitchFamily="49" charset="0"/>
              <a:buChar char="o"/>
            </a:pPr>
            <a:r>
              <a:rPr lang="en-US" sz="2800" dirty="0">
                <a:latin typeface="Garamond" panose="02020404030301010803" pitchFamily="18" charset="0"/>
              </a:rPr>
              <a:t>“</a:t>
            </a:r>
            <a:r>
              <a:rPr lang="en-US" sz="2800" b="1" i="1" dirty="0">
                <a:latin typeface="Garamond" panose="02020404030301010803" pitchFamily="18" charset="0"/>
              </a:rPr>
              <a:t>don’t take LED seriously</a:t>
            </a:r>
            <a:r>
              <a:rPr lang="en-US" sz="2800" dirty="0">
                <a:latin typeface="Garamond" panose="02020404030301010803" pitchFamily="18" charset="0"/>
              </a:rPr>
              <a:t>”, </a:t>
            </a:r>
          </a:p>
          <a:p>
            <a:pPr marL="1025525" lvl="3" indent="-514350">
              <a:buFont typeface="Courier New" panose="02070309020205020404" pitchFamily="49" charset="0"/>
              <a:buChar char="o"/>
            </a:pPr>
            <a:r>
              <a:rPr lang="en-US" sz="2800" dirty="0">
                <a:latin typeface="Garamond" panose="02020404030301010803" pitchFamily="18" charset="0"/>
              </a:rPr>
              <a:t>“</a:t>
            </a:r>
            <a:r>
              <a:rPr lang="en-US" sz="2800" b="1" i="1" dirty="0">
                <a:latin typeface="Garamond" panose="02020404030301010803" pitchFamily="18" charset="0"/>
              </a:rPr>
              <a:t>do not understand the tourism economy</a:t>
            </a:r>
            <a:r>
              <a:rPr lang="en-US" sz="2800" dirty="0">
                <a:latin typeface="Garamond" panose="02020404030301010803" pitchFamily="18" charset="0"/>
              </a:rPr>
              <a:t>”,</a:t>
            </a:r>
          </a:p>
          <a:p>
            <a:pPr marL="1025525" lvl="3" indent="-514350">
              <a:buFont typeface="Courier New" panose="02070309020205020404" pitchFamily="49" charset="0"/>
              <a:buChar char="o"/>
            </a:pPr>
            <a:r>
              <a:rPr lang="en-US" sz="2800" dirty="0">
                <a:latin typeface="Garamond" panose="02020404030301010803" pitchFamily="18" charset="0"/>
              </a:rPr>
              <a:t>“</a:t>
            </a:r>
            <a:r>
              <a:rPr lang="en-US" sz="2800" b="1" i="1" dirty="0">
                <a:latin typeface="Garamond" panose="02020404030301010803" pitchFamily="18" charset="0"/>
              </a:rPr>
              <a:t>do not know how to </a:t>
            </a:r>
            <a:r>
              <a:rPr lang="en-ZA" sz="2800" b="1" i="1" dirty="0">
                <a:latin typeface="Garamond" panose="02020404030301010803" pitchFamily="18" charset="0"/>
              </a:rPr>
              <a:t>facilitate</a:t>
            </a:r>
            <a:r>
              <a:rPr lang="en-US" sz="2800" b="1" i="1" dirty="0">
                <a:latin typeface="Garamond" panose="02020404030301010803" pitchFamily="18" charset="0"/>
              </a:rPr>
              <a:t> things</a:t>
            </a:r>
            <a:r>
              <a:rPr lang="en-US" sz="2800" dirty="0">
                <a:latin typeface="Garamond" panose="02020404030301010803" pitchFamily="18" charset="0"/>
              </a:rPr>
              <a:t>” for private investment, and</a:t>
            </a:r>
          </a:p>
          <a:p>
            <a:pPr marL="1025525" lvl="3" indent="-514350">
              <a:buFont typeface="Courier New" panose="02070309020205020404" pitchFamily="49" charset="0"/>
              <a:buChar char="o"/>
            </a:pPr>
            <a:r>
              <a:rPr lang="en-US" sz="2800" dirty="0">
                <a:latin typeface="Garamond" panose="02020404030301010803" pitchFamily="18" charset="0"/>
              </a:rPr>
              <a:t>the town planning department is “</a:t>
            </a:r>
            <a:r>
              <a:rPr lang="en-US" sz="2800" b="1" i="1" dirty="0">
                <a:latin typeface="Garamond" panose="02020404030301010803" pitchFamily="18" charset="0"/>
              </a:rPr>
              <a:t>a tourism hindrance as business plans either can take over a year to be passed or be lost altogether</a:t>
            </a:r>
            <a:r>
              <a:rPr lang="en-US" sz="2800" dirty="0">
                <a:latin typeface="Garamond" panose="02020404030301010803" pitchFamily="18" charset="0"/>
              </a:rPr>
              <a:t>”. </a:t>
            </a:r>
          </a:p>
          <a:p>
            <a:endParaRPr lang="en-ZA" sz="3200" dirty="0">
              <a:latin typeface="Garamond" panose="02020404030301010803" pitchFamily="18" charset="0"/>
            </a:endParaRPr>
          </a:p>
          <a:p>
            <a:endParaRPr lang="en-ZA" sz="3200" dirty="0">
              <a:latin typeface="Garamond" panose="02020404030301010803" pitchFamily="18" charset="0"/>
            </a:endParaRPr>
          </a:p>
        </p:txBody>
      </p:sp>
    </p:spTree>
    <p:extLst>
      <p:ext uri="{BB962C8B-B14F-4D97-AF65-F5344CB8AC3E}">
        <p14:creationId xmlns:p14="http://schemas.microsoft.com/office/powerpoint/2010/main" val="44546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81FF-80BD-4A34-832A-15FCDAAC0077}"/>
              </a:ext>
            </a:extLst>
          </p:cNvPr>
          <p:cNvSpPr>
            <a:spLocks noGrp="1"/>
          </p:cNvSpPr>
          <p:nvPr>
            <p:ph type="title"/>
          </p:nvPr>
        </p:nvSpPr>
        <p:spPr>
          <a:xfrm>
            <a:off x="237506" y="197225"/>
            <a:ext cx="11815949" cy="720000"/>
          </a:xfrm>
        </p:spPr>
        <p:txBody>
          <a:bodyPr/>
          <a:lstStyle/>
          <a:p>
            <a:r>
              <a:rPr lang="en-ZA" sz="3400" dirty="0">
                <a:latin typeface="Book Antiqua" panose="02040602050305030304" pitchFamily="18" charset="0"/>
              </a:rPr>
              <a:t>Overstrand Key Findings - </a:t>
            </a:r>
            <a:r>
              <a:rPr lang="en-ZA" sz="3400" dirty="0">
                <a:solidFill>
                  <a:srgbClr val="C00000"/>
                </a:solidFill>
                <a:latin typeface="Book Antiqua" panose="02040602050305030304" pitchFamily="18" charset="0"/>
              </a:rPr>
              <a:t>Using and Not Using State Assets</a:t>
            </a:r>
          </a:p>
        </p:txBody>
      </p:sp>
      <p:sp>
        <p:nvSpPr>
          <p:cNvPr id="3" name="Content Placeholder 2">
            <a:extLst>
              <a:ext uri="{FF2B5EF4-FFF2-40B4-BE49-F238E27FC236}">
                <a16:creationId xmlns:a16="http://schemas.microsoft.com/office/drawing/2014/main" id="{0BEC2741-4DAB-4095-BF71-FB1654DAB439}"/>
              </a:ext>
            </a:extLst>
          </p:cNvPr>
          <p:cNvSpPr>
            <a:spLocks noGrp="1"/>
          </p:cNvSpPr>
          <p:nvPr>
            <p:ph idx="1"/>
          </p:nvPr>
        </p:nvSpPr>
        <p:spPr>
          <a:xfrm>
            <a:off x="237505" y="1070769"/>
            <a:ext cx="11583019" cy="5175652"/>
          </a:xfrm>
        </p:spPr>
        <p:txBody>
          <a:bodyPr>
            <a:noAutofit/>
          </a:bodyPr>
          <a:lstStyle/>
          <a:p>
            <a:pPr marL="514350" indent="-514350"/>
            <a:r>
              <a:rPr lang="en-US" sz="3200" dirty="0">
                <a:latin typeface="Garamond" panose="02020404030301010803" pitchFamily="18" charset="0"/>
              </a:rPr>
              <a:t>Other missed opportunities for tourism development are observed:</a:t>
            </a:r>
          </a:p>
          <a:p>
            <a:pPr marL="936625" lvl="2" indent="-571500">
              <a:buFont typeface="+mj-lt"/>
              <a:buAutoNum type="romanLcPeriod"/>
            </a:pPr>
            <a:r>
              <a:rPr lang="en-US" sz="2800" dirty="0">
                <a:solidFill>
                  <a:schemeClr val="accent2">
                    <a:lumMod val="75000"/>
                  </a:schemeClr>
                </a:solidFill>
                <a:latin typeface="Garamond" panose="02020404030301010803" pitchFamily="18" charset="0"/>
              </a:rPr>
              <a:t>Progress in </a:t>
            </a:r>
            <a:r>
              <a:rPr lang="en-US" sz="2800" b="1" i="1" dirty="0">
                <a:solidFill>
                  <a:schemeClr val="accent2">
                    <a:lumMod val="75000"/>
                  </a:schemeClr>
                </a:solidFill>
                <a:latin typeface="Garamond" panose="02020404030301010803" pitchFamily="18" charset="0"/>
              </a:rPr>
              <a:t>redevelopment of Hermanus New </a:t>
            </a:r>
            <a:r>
              <a:rPr lang="en-US" sz="2800" b="1" i="1" dirty="0" err="1">
                <a:solidFill>
                  <a:schemeClr val="accent2">
                    <a:lumMod val="75000"/>
                  </a:schemeClr>
                </a:solidFill>
                <a:latin typeface="Garamond" panose="02020404030301010803" pitchFamily="18" charset="0"/>
              </a:rPr>
              <a:t>Harbour</a:t>
            </a:r>
            <a:r>
              <a:rPr lang="en-US" sz="2800" b="1" i="1" dirty="0">
                <a:solidFill>
                  <a:schemeClr val="accent2">
                    <a:lumMod val="75000"/>
                  </a:schemeClr>
                </a:solidFill>
                <a:latin typeface="Garamond" panose="02020404030301010803" pitchFamily="18" charset="0"/>
              </a:rPr>
              <a:t> </a:t>
            </a:r>
            <a:r>
              <a:rPr lang="en-US" sz="2800" dirty="0">
                <a:solidFill>
                  <a:schemeClr val="accent2">
                    <a:lumMod val="75000"/>
                  </a:schemeClr>
                </a:solidFill>
                <a:latin typeface="Garamond" panose="02020404030301010803" pitchFamily="18" charset="0"/>
              </a:rPr>
              <a:t>has been slowed by an inter-governmental dispute between the Western Cape province and national government over the management of 12 </a:t>
            </a:r>
            <a:r>
              <a:rPr lang="en-GB" sz="2800" dirty="0">
                <a:solidFill>
                  <a:schemeClr val="accent2">
                    <a:lumMod val="75000"/>
                  </a:schemeClr>
                </a:solidFill>
                <a:latin typeface="Garamond" panose="02020404030301010803" pitchFamily="18" charset="0"/>
              </a:rPr>
              <a:t>harbours</a:t>
            </a:r>
            <a:r>
              <a:rPr lang="en-US" sz="2800" dirty="0">
                <a:solidFill>
                  <a:schemeClr val="accent2">
                    <a:lumMod val="75000"/>
                  </a:schemeClr>
                </a:solidFill>
                <a:latin typeface="Garamond" panose="02020404030301010803" pitchFamily="18" charset="0"/>
              </a:rPr>
              <a:t> in the province, including at Hermanus. The province alleges that it is unconstitutional for these assets to be under the control of national government which it charges with “gross mismanagement” and that  the serious degradation of these public assets negatively impacts socio-economic opportunities in the fishing, aquaculture and tourism sectors.</a:t>
            </a:r>
          </a:p>
          <a:p>
            <a:endParaRPr lang="en-ZA" sz="3000" dirty="0">
              <a:latin typeface="Garamond" panose="02020404030301010803" pitchFamily="18" charset="0"/>
            </a:endParaRPr>
          </a:p>
        </p:txBody>
      </p:sp>
    </p:spTree>
    <p:extLst>
      <p:ext uri="{BB962C8B-B14F-4D97-AF65-F5344CB8AC3E}">
        <p14:creationId xmlns:p14="http://schemas.microsoft.com/office/powerpoint/2010/main" val="21810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331997" y="2369950"/>
            <a:ext cx="11528006" cy="2118099"/>
          </a:xfrm>
        </p:spPr>
        <p:txBody>
          <a:bodyPr/>
          <a:lstStyle/>
          <a:p>
            <a:r>
              <a:rPr lang="en-ZA" sz="6000" dirty="0">
                <a:latin typeface="Book Antiqua" panose="02040602050305030304" pitchFamily="18" charset="0"/>
              </a:rPr>
              <a:t>POLICY CONTEXT:</a:t>
            </a:r>
            <a:r>
              <a:rPr lang="en-ZA" sz="5400" dirty="0">
                <a:latin typeface="Book Antiqua" panose="02040602050305030304" pitchFamily="18" charset="0"/>
              </a:rPr>
              <a:t/>
            </a:r>
            <a:br>
              <a:rPr lang="en-ZA" sz="5400" dirty="0">
                <a:latin typeface="Book Antiqua" panose="02040602050305030304" pitchFamily="18" charset="0"/>
              </a:rPr>
            </a:br>
            <a:r>
              <a:rPr lang="en-ZA" sz="5400" dirty="0">
                <a:latin typeface="Book Antiqua" panose="02040602050305030304" pitchFamily="18" charset="0"/>
              </a:rPr>
              <a:t>							</a:t>
            </a:r>
            <a:r>
              <a:rPr lang="en-ZA" sz="4800" dirty="0">
                <a:solidFill>
                  <a:srgbClr val="D95900"/>
                </a:solidFill>
                <a:latin typeface="Book Antiqua" panose="02040602050305030304" pitchFamily="18" charset="0"/>
              </a:rPr>
              <a:t>Inclusive Tourism</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119867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81FF-80BD-4A34-832A-15FCDAAC0077}"/>
              </a:ext>
            </a:extLst>
          </p:cNvPr>
          <p:cNvSpPr>
            <a:spLocks noGrp="1"/>
          </p:cNvSpPr>
          <p:nvPr>
            <p:ph type="title"/>
          </p:nvPr>
        </p:nvSpPr>
        <p:spPr>
          <a:xfrm>
            <a:off x="237506" y="197225"/>
            <a:ext cx="11827824" cy="720000"/>
          </a:xfrm>
        </p:spPr>
        <p:txBody>
          <a:bodyPr/>
          <a:lstStyle/>
          <a:p>
            <a:r>
              <a:rPr lang="en-ZA" sz="3400" dirty="0">
                <a:latin typeface="Book Antiqua" panose="02040602050305030304" pitchFamily="18" charset="0"/>
              </a:rPr>
              <a:t>Overstrand Key Findings - </a:t>
            </a:r>
            <a:r>
              <a:rPr lang="en-ZA" sz="3400" dirty="0">
                <a:solidFill>
                  <a:srgbClr val="C00000"/>
                </a:solidFill>
                <a:latin typeface="Book Antiqua" panose="02040602050305030304" pitchFamily="18" charset="0"/>
              </a:rPr>
              <a:t>Using and Not Using State Assets</a:t>
            </a:r>
          </a:p>
        </p:txBody>
      </p:sp>
      <p:sp>
        <p:nvSpPr>
          <p:cNvPr id="3" name="Content Placeholder 2">
            <a:extLst>
              <a:ext uri="{FF2B5EF4-FFF2-40B4-BE49-F238E27FC236}">
                <a16:creationId xmlns:a16="http://schemas.microsoft.com/office/drawing/2014/main" id="{0BEC2741-4DAB-4095-BF71-FB1654DAB439}"/>
              </a:ext>
            </a:extLst>
          </p:cNvPr>
          <p:cNvSpPr>
            <a:spLocks noGrp="1"/>
          </p:cNvSpPr>
          <p:nvPr>
            <p:ph idx="1"/>
          </p:nvPr>
        </p:nvSpPr>
        <p:spPr>
          <a:xfrm>
            <a:off x="237505" y="1070769"/>
            <a:ext cx="11583019" cy="5175652"/>
          </a:xfrm>
        </p:spPr>
        <p:txBody>
          <a:bodyPr>
            <a:noAutofit/>
          </a:bodyPr>
          <a:lstStyle/>
          <a:p>
            <a:pPr marL="744538" lvl="1" indent="-571500">
              <a:spcAft>
                <a:spcPts val="1200"/>
              </a:spcAft>
              <a:buFont typeface="+mj-lt"/>
              <a:buAutoNum type="romanLcPeriod" startAt="2"/>
            </a:pPr>
            <a:r>
              <a:rPr lang="en-US" sz="2800" dirty="0">
                <a:solidFill>
                  <a:schemeClr val="accent2">
                    <a:lumMod val="75000"/>
                  </a:schemeClr>
                </a:solidFill>
                <a:latin typeface="Garamond" panose="02020404030301010803" pitchFamily="18" charset="0"/>
              </a:rPr>
              <a:t>At </a:t>
            </a:r>
            <a:r>
              <a:rPr lang="en-US" sz="2800" b="1" i="1" dirty="0">
                <a:solidFill>
                  <a:schemeClr val="accent2">
                    <a:lumMod val="75000"/>
                  </a:schemeClr>
                </a:solidFill>
                <a:latin typeface="Garamond" panose="02020404030301010803" pitchFamily="18" charset="0"/>
              </a:rPr>
              <a:t>Danger Point in </a:t>
            </a:r>
            <a:r>
              <a:rPr lang="en-US" sz="2800" b="1" i="1" dirty="0" err="1">
                <a:solidFill>
                  <a:schemeClr val="accent2">
                    <a:lumMod val="75000"/>
                  </a:schemeClr>
                </a:solidFill>
                <a:latin typeface="Garamond" panose="02020404030301010803" pitchFamily="18" charset="0"/>
              </a:rPr>
              <a:t>Gansbaai</a:t>
            </a:r>
            <a:r>
              <a:rPr lang="en-US" sz="2800" b="1" i="1" dirty="0">
                <a:solidFill>
                  <a:schemeClr val="accent2">
                    <a:lumMod val="75000"/>
                  </a:schemeClr>
                </a:solidFill>
                <a:latin typeface="Garamond" panose="02020404030301010803" pitchFamily="18" charset="0"/>
              </a:rPr>
              <a:t> </a:t>
            </a:r>
            <a:r>
              <a:rPr lang="en-US" sz="2800" dirty="0">
                <a:solidFill>
                  <a:schemeClr val="accent2">
                    <a:lumMod val="75000"/>
                  </a:schemeClr>
                </a:solidFill>
                <a:latin typeface="Garamond" panose="02020404030301010803" pitchFamily="18" charset="0"/>
              </a:rPr>
              <a:t>further problems surround Transnet’s ownership and control of the site which includes the Lighthouse and surrounding heritage area linked to the important heritage surrounding the sinking of HMS Birkenhead. </a:t>
            </a:r>
          </a:p>
          <a:p>
            <a:pPr marL="744538" lvl="1" indent="-571500">
              <a:spcAft>
                <a:spcPts val="1200"/>
              </a:spcAft>
              <a:buFont typeface="+mj-lt"/>
              <a:buAutoNum type="romanLcPeriod" startAt="2"/>
            </a:pPr>
            <a:r>
              <a:rPr lang="en-US" sz="2800" dirty="0">
                <a:solidFill>
                  <a:schemeClr val="accent2">
                    <a:lumMod val="75000"/>
                  </a:schemeClr>
                </a:solidFill>
                <a:latin typeface="Garamond" panose="02020404030301010803" pitchFamily="18" charset="0"/>
              </a:rPr>
              <a:t>Interviewees suggest that Transnet has “blocked </a:t>
            </a:r>
            <a:r>
              <a:rPr lang="en-US" sz="2800" b="1" i="1" dirty="0">
                <a:solidFill>
                  <a:schemeClr val="accent2">
                    <a:lumMod val="75000"/>
                  </a:schemeClr>
                </a:solidFill>
                <a:latin typeface="Garamond" panose="02020404030301010803" pitchFamily="18" charset="0"/>
              </a:rPr>
              <a:t>Whale Coast tourism</a:t>
            </a:r>
            <a:r>
              <a:rPr lang="en-US" sz="2800" dirty="0">
                <a:solidFill>
                  <a:schemeClr val="accent2">
                    <a:lumMod val="75000"/>
                  </a:schemeClr>
                </a:solidFill>
                <a:latin typeface="Garamond" panose="02020404030301010803" pitchFamily="18" charset="0"/>
              </a:rPr>
              <a:t>” and that tourist visits to the </a:t>
            </a:r>
            <a:r>
              <a:rPr lang="en-US" sz="2800" b="1" i="1" dirty="0">
                <a:solidFill>
                  <a:schemeClr val="accent2">
                    <a:lumMod val="75000"/>
                  </a:schemeClr>
                </a:solidFill>
                <a:latin typeface="Garamond" panose="02020404030301010803" pitchFamily="18" charset="0"/>
              </a:rPr>
              <a:t>Lighthouse</a:t>
            </a:r>
            <a:r>
              <a:rPr lang="en-US" sz="2800" dirty="0">
                <a:solidFill>
                  <a:schemeClr val="accent2">
                    <a:lumMod val="75000"/>
                  </a:schemeClr>
                </a:solidFill>
                <a:latin typeface="Garamond" panose="02020404030301010803" pitchFamily="18" charset="0"/>
              </a:rPr>
              <a:t> are not guaranteed as it is closed on weekends and public holidays and even on other days the lighthouse keeper is “around only intermittently”.</a:t>
            </a:r>
          </a:p>
          <a:p>
            <a:endParaRPr lang="en-ZA" sz="3000" dirty="0">
              <a:latin typeface="Garamond" panose="02020404030301010803" pitchFamily="18" charset="0"/>
            </a:endParaRPr>
          </a:p>
          <a:p>
            <a:endParaRPr lang="en-ZA" sz="3000" dirty="0">
              <a:latin typeface="Garamond" panose="02020404030301010803" pitchFamily="18" charset="0"/>
            </a:endParaRPr>
          </a:p>
          <a:p>
            <a:endParaRPr lang="en-ZA" sz="3000" dirty="0">
              <a:latin typeface="Garamond" panose="02020404030301010803" pitchFamily="18" charset="0"/>
            </a:endParaRPr>
          </a:p>
        </p:txBody>
      </p:sp>
    </p:spTree>
    <p:extLst>
      <p:ext uri="{BB962C8B-B14F-4D97-AF65-F5344CB8AC3E}">
        <p14:creationId xmlns:p14="http://schemas.microsoft.com/office/powerpoint/2010/main" val="727633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A12B-366F-4A29-B7DF-888D6FF7AB97}"/>
              </a:ext>
            </a:extLst>
          </p:cNvPr>
          <p:cNvSpPr>
            <a:spLocks noGrp="1"/>
          </p:cNvSpPr>
          <p:nvPr>
            <p:ph type="title"/>
          </p:nvPr>
        </p:nvSpPr>
        <p:spPr/>
        <p:txBody>
          <a:bodyPr/>
          <a:lstStyle/>
          <a:p>
            <a:r>
              <a:rPr lang="en-ZA" sz="3400" dirty="0">
                <a:solidFill>
                  <a:srgbClr val="26003B"/>
                </a:solidFill>
                <a:latin typeface="Book Antiqua" panose="02040602050305030304" pitchFamily="18" charset="0"/>
              </a:rPr>
              <a:t>Overstrand</a:t>
            </a:r>
            <a:r>
              <a:rPr lang="en-ZA" sz="3200" dirty="0">
                <a:solidFill>
                  <a:srgbClr val="26003B"/>
                </a:solidFill>
                <a:latin typeface="Book Antiqua" panose="02040602050305030304" pitchFamily="18" charset="0"/>
              </a:rPr>
              <a:t> Key Findings - </a:t>
            </a:r>
            <a:r>
              <a:rPr lang="en-ZA" sz="3200" dirty="0">
                <a:solidFill>
                  <a:srgbClr val="C00000"/>
                </a:solidFill>
                <a:latin typeface="Book Antiqua" panose="02040602050305030304" pitchFamily="18" charset="0"/>
              </a:rPr>
              <a:t>Using and Not Using State Assets</a:t>
            </a:r>
            <a:endParaRPr lang="en-ZA" dirty="0"/>
          </a:p>
        </p:txBody>
      </p:sp>
      <p:sp>
        <p:nvSpPr>
          <p:cNvPr id="3" name="Content Placeholder 2">
            <a:extLst>
              <a:ext uri="{FF2B5EF4-FFF2-40B4-BE49-F238E27FC236}">
                <a16:creationId xmlns:a16="http://schemas.microsoft.com/office/drawing/2014/main" id="{89AD9876-D780-4603-8602-E6F16BBE4075}"/>
              </a:ext>
            </a:extLst>
          </p:cNvPr>
          <p:cNvSpPr>
            <a:spLocks noGrp="1"/>
          </p:cNvSpPr>
          <p:nvPr>
            <p:ph idx="1"/>
          </p:nvPr>
        </p:nvSpPr>
        <p:spPr>
          <a:xfrm>
            <a:off x="368300" y="917225"/>
            <a:ext cx="11452225" cy="5067650"/>
          </a:xfrm>
        </p:spPr>
        <p:txBody>
          <a:bodyPr>
            <a:noAutofit/>
          </a:bodyPr>
          <a:lstStyle/>
          <a:p>
            <a:pPr marL="514350" indent="-514350">
              <a:spcAft>
                <a:spcPts val="1200"/>
              </a:spcAft>
            </a:pPr>
            <a:r>
              <a:rPr lang="en-ZA" sz="3000" dirty="0">
                <a:latin typeface="Garamond" panose="02020404030301010803" pitchFamily="18" charset="0"/>
              </a:rPr>
              <a:t>There have been a number of </a:t>
            </a:r>
            <a:r>
              <a:rPr lang="en-ZA" sz="3000" b="1" dirty="0">
                <a:latin typeface="Garamond" panose="02020404030301010803" pitchFamily="18" charset="0"/>
              </a:rPr>
              <a:t>municipal-led initiatives</a:t>
            </a:r>
            <a:r>
              <a:rPr lang="en-ZA" sz="3000" dirty="0">
                <a:latin typeface="Garamond" panose="02020404030301010803" pitchFamily="18" charset="0"/>
              </a:rPr>
              <a:t> targeted at assisting potential black entrepreneurs to enter tourism. </a:t>
            </a:r>
          </a:p>
          <a:p>
            <a:pPr marL="514350" indent="-514350">
              <a:spcAft>
                <a:spcPts val="1200"/>
              </a:spcAft>
            </a:pPr>
            <a:r>
              <a:rPr lang="en-ZA" sz="3000" dirty="0">
                <a:latin typeface="Garamond" panose="02020404030301010803" pitchFamily="18" charset="0"/>
              </a:rPr>
              <a:t>Cape Whale Coast marketing has hosted </a:t>
            </a:r>
            <a:r>
              <a:rPr lang="en-ZA" sz="3000" b="1" dirty="0">
                <a:latin typeface="Garamond" panose="02020404030301010803" pitchFamily="18" charset="0"/>
              </a:rPr>
              <a:t>free tour guide training courses </a:t>
            </a:r>
            <a:r>
              <a:rPr lang="en-ZA" sz="3000" dirty="0">
                <a:latin typeface="Garamond" panose="02020404030301010803" pitchFamily="18" charset="0"/>
              </a:rPr>
              <a:t>offered to community members. Unfortunately, few attendees complete the course in its entirety in terms of handing in the necessary final portfolio and therefore do not receive the certification.</a:t>
            </a:r>
          </a:p>
        </p:txBody>
      </p:sp>
    </p:spTree>
    <p:extLst>
      <p:ext uri="{BB962C8B-B14F-4D97-AF65-F5344CB8AC3E}">
        <p14:creationId xmlns:p14="http://schemas.microsoft.com/office/powerpoint/2010/main" val="3887187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A12B-366F-4A29-B7DF-888D6FF7AB97}"/>
              </a:ext>
            </a:extLst>
          </p:cNvPr>
          <p:cNvSpPr>
            <a:spLocks noGrp="1"/>
          </p:cNvSpPr>
          <p:nvPr>
            <p:ph type="title"/>
          </p:nvPr>
        </p:nvSpPr>
        <p:spPr/>
        <p:txBody>
          <a:bodyPr/>
          <a:lstStyle/>
          <a:p>
            <a:r>
              <a:rPr lang="en-ZA" sz="3200" dirty="0">
                <a:solidFill>
                  <a:srgbClr val="26003B"/>
                </a:solidFill>
                <a:latin typeface="Book Antiqua" panose="02040602050305030304" pitchFamily="18" charset="0"/>
              </a:rPr>
              <a:t>Overstrand Key Findings - </a:t>
            </a:r>
            <a:r>
              <a:rPr lang="en-ZA" sz="3200" dirty="0">
                <a:solidFill>
                  <a:srgbClr val="C00000"/>
                </a:solidFill>
                <a:latin typeface="Book Antiqua" panose="02040602050305030304" pitchFamily="18" charset="0"/>
              </a:rPr>
              <a:t>Using and Not Using State Assets</a:t>
            </a:r>
            <a:endParaRPr lang="en-ZA" dirty="0"/>
          </a:p>
        </p:txBody>
      </p:sp>
      <p:sp>
        <p:nvSpPr>
          <p:cNvPr id="3" name="Content Placeholder 2">
            <a:extLst>
              <a:ext uri="{FF2B5EF4-FFF2-40B4-BE49-F238E27FC236}">
                <a16:creationId xmlns:a16="http://schemas.microsoft.com/office/drawing/2014/main" id="{89AD9876-D780-4603-8602-E6F16BBE4075}"/>
              </a:ext>
            </a:extLst>
          </p:cNvPr>
          <p:cNvSpPr>
            <a:spLocks noGrp="1"/>
          </p:cNvSpPr>
          <p:nvPr>
            <p:ph idx="1"/>
          </p:nvPr>
        </p:nvSpPr>
        <p:spPr>
          <a:xfrm>
            <a:off x="368300" y="1151905"/>
            <a:ext cx="11452225" cy="4832969"/>
          </a:xfrm>
        </p:spPr>
        <p:txBody>
          <a:bodyPr>
            <a:noAutofit/>
          </a:bodyPr>
          <a:lstStyle/>
          <a:p>
            <a:pPr marL="514350" indent="-514350">
              <a:spcAft>
                <a:spcPts val="1200"/>
              </a:spcAft>
            </a:pPr>
            <a:r>
              <a:rPr lang="en-ZA" sz="3000" dirty="0">
                <a:latin typeface="Garamond" panose="02020404030301010803" pitchFamily="18" charset="0"/>
              </a:rPr>
              <a:t>Overstrand tourism marketing indicated that </a:t>
            </a:r>
            <a:r>
              <a:rPr lang="en-ZA" sz="3000" i="1" dirty="0">
                <a:latin typeface="Garamond" panose="02020404030301010803" pitchFamily="18" charset="0"/>
              </a:rPr>
              <a:t>“</a:t>
            </a:r>
            <a:r>
              <a:rPr lang="en-ZA" sz="2800" b="1" i="1" dirty="0">
                <a:latin typeface="Garamond" panose="02020404030301010803" pitchFamily="18" charset="0"/>
              </a:rPr>
              <a:t>we have been trying for two years to register people for tourism initiatives but in many cases they start something and then leave it for something new before it has really got off the ground</a:t>
            </a:r>
            <a:r>
              <a:rPr lang="en-ZA" sz="3000" i="1" dirty="0">
                <a:latin typeface="Garamond" panose="02020404030301010803" pitchFamily="18" charset="0"/>
              </a:rPr>
              <a:t>”. </a:t>
            </a:r>
          </a:p>
          <a:p>
            <a:pPr marL="514350" indent="-514350">
              <a:spcAft>
                <a:spcPts val="1200"/>
              </a:spcAft>
            </a:pPr>
            <a:r>
              <a:rPr lang="en-ZA" sz="3000" dirty="0">
                <a:latin typeface="Garamond" panose="02020404030301010803" pitchFamily="18" charset="0"/>
              </a:rPr>
              <a:t>For the  traditionally fishing village of </a:t>
            </a:r>
            <a:r>
              <a:rPr lang="en-ZA" sz="3000" dirty="0" err="1">
                <a:latin typeface="Garamond" panose="02020404030301010803" pitchFamily="18" charset="0"/>
              </a:rPr>
              <a:t>Hawston</a:t>
            </a:r>
            <a:r>
              <a:rPr lang="en-ZA" sz="3000" dirty="0">
                <a:latin typeface="Garamond" panose="02020404030301010803" pitchFamily="18" charset="0"/>
              </a:rPr>
              <a:t>, the municipality identified </a:t>
            </a:r>
            <a:r>
              <a:rPr lang="en-ZA" sz="3000" i="1" dirty="0">
                <a:latin typeface="Garamond" panose="02020404030301010803" pitchFamily="18" charset="0"/>
              </a:rPr>
              <a:t>“</a:t>
            </a:r>
            <a:r>
              <a:rPr lang="en-ZA" sz="2800" b="1" i="1" dirty="0">
                <a:latin typeface="Garamond" panose="02020404030301010803" pitchFamily="18" charset="0"/>
              </a:rPr>
              <a:t>fishing as something that the Coloured community could do with tourists and training was offered but nobody was interested</a:t>
            </a:r>
            <a:r>
              <a:rPr lang="en-ZA" sz="3000" i="1" dirty="0">
                <a:latin typeface="Garamond" panose="02020404030301010803" pitchFamily="18" charset="0"/>
              </a:rPr>
              <a:t>”.</a:t>
            </a:r>
            <a:r>
              <a:rPr lang="en-ZA" sz="3000" dirty="0">
                <a:latin typeface="Garamond" panose="02020404030301010803" pitchFamily="18" charset="0"/>
              </a:rPr>
              <a:t> </a:t>
            </a:r>
          </a:p>
        </p:txBody>
      </p:sp>
    </p:spTree>
    <p:extLst>
      <p:ext uri="{BB962C8B-B14F-4D97-AF65-F5344CB8AC3E}">
        <p14:creationId xmlns:p14="http://schemas.microsoft.com/office/powerpoint/2010/main" val="193207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0FD6-0384-47C0-8073-9C58D5375A43}"/>
              </a:ext>
            </a:extLst>
          </p:cNvPr>
          <p:cNvSpPr>
            <a:spLocks noGrp="1"/>
          </p:cNvSpPr>
          <p:nvPr>
            <p:ph type="title"/>
          </p:nvPr>
        </p:nvSpPr>
        <p:spPr/>
        <p:txBody>
          <a:bodyPr/>
          <a:lstStyle/>
          <a:p>
            <a:r>
              <a:rPr lang="en-ZA" sz="3200" dirty="0">
                <a:solidFill>
                  <a:srgbClr val="26003B"/>
                </a:solidFill>
                <a:latin typeface="Book Antiqua" panose="02040602050305030304" pitchFamily="18" charset="0"/>
              </a:rPr>
              <a:t>Overstrand Key Findings - </a:t>
            </a:r>
            <a:r>
              <a:rPr lang="en-ZA" sz="3200" dirty="0">
                <a:solidFill>
                  <a:srgbClr val="C00000"/>
                </a:solidFill>
                <a:latin typeface="Book Antiqua" panose="02040602050305030304" pitchFamily="18" charset="0"/>
              </a:rPr>
              <a:t>Using and Not Using State Assets</a:t>
            </a:r>
            <a:endParaRPr lang="en-ZA" dirty="0"/>
          </a:p>
        </p:txBody>
      </p:sp>
      <p:sp>
        <p:nvSpPr>
          <p:cNvPr id="3" name="Content Placeholder 2">
            <a:extLst>
              <a:ext uri="{FF2B5EF4-FFF2-40B4-BE49-F238E27FC236}">
                <a16:creationId xmlns:a16="http://schemas.microsoft.com/office/drawing/2014/main" id="{6C8984CB-9888-410F-9C46-649F8249DEB2}"/>
              </a:ext>
            </a:extLst>
          </p:cNvPr>
          <p:cNvSpPr>
            <a:spLocks noGrp="1"/>
          </p:cNvSpPr>
          <p:nvPr>
            <p:ph idx="1"/>
          </p:nvPr>
        </p:nvSpPr>
        <p:spPr>
          <a:xfrm>
            <a:off x="95003" y="917224"/>
            <a:ext cx="12096997" cy="5234193"/>
          </a:xfrm>
        </p:spPr>
        <p:txBody>
          <a:bodyPr>
            <a:noAutofit/>
          </a:bodyPr>
          <a:lstStyle/>
          <a:p>
            <a:pPr marL="514350" indent="-514350">
              <a:spcBef>
                <a:spcPts val="0"/>
              </a:spcBef>
              <a:spcAft>
                <a:spcPts val="1200"/>
              </a:spcAft>
            </a:pPr>
            <a:r>
              <a:rPr lang="en-ZA" sz="2900" dirty="0">
                <a:latin typeface="Garamond" panose="02020404030301010803" pitchFamily="18" charset="0"/>
              </a:rPr>
              <a:t>In terms of indirect engagement of black entrepreneurs through supply chains.</a:t>
            </a:r>
          </a:p>
          <a:p>
            <a:pPr marL="514350" indent="-514350">
              <a:spcBef>
                <a:spcPts val="0"/>
              </a:spcBef>
              <a:spcAft>
                <a:spcPts val="1200"/>
              </a:spcAft>
            </a:pPr>
            <a:r>
              <a:rPr lang="en-ZA" sz="2900" dirty="0">
                <a:latin typeface="Garamond" panose="02020404030301010803" pitchFamily="18" charset="0"/>
              </a:rPr>
              <a:t>In its procurement operations the interviewees confirmed that the Overstrand municipality  follows national and provincial guidelines regarding procurement. </a:t>
            </a:r>
          </a:p>
          <a:p>
            <a:pPr marL="514350" indent="-514350">
              <a:spcBef>
                <a:spcPts val="0"/>
              </a:spcBef>
              <a:spcAft>
                <a:spcPts val="1200"/>
              </a:spcAft>
            </a:pPr>
            <a:r>
              <a:rPr lang="en-ZA" sz="2900" dirty="0">
                <a:latin typeface="Garamond" panose="02020404030301010803" pitchFamily="18" charset="0"/>
              </a:rPr>
              <a:t>Overall, the municipality’s preferential procurement policy aligns with national and provincial norms and sees as a response to the risk of  deteriorating economic and social conditions that one of its interventions is “</a:t>
            </a:r>
            <a:r>
              <a:rPr lang="en-ZA" sz="2900" b="1" i="1" dirty="0">
                <a:latin typeface="Garamond" panose="02020404030301010803" pitchFamily="18" charset="0"/>
              </a:rPr>
              <a:t>making use of supply chain as an economic leve</a:t>
            </a:r>
            <a:r>
              <a:rPr lang="en-ZA" sz="2900" b="1" dirty="0">
                <a:latin typeface="Garamond" panose="02020404030301010803" pitchFamily="18" charset="0"/>
              </a:rPr>
              <a:t>r</a:t>
            </a:r>
            <a:r>
              <a:rPr lang="en-ZA" sz="2900" dirty="0">
                <a:latin typeface="Garamond" panose="02020404030301010803" pitchFamily="18" charset="0"/>
              </a:rPr>
              <a:t>” </a:t>
            </a:r>
            <a:r>
              <a:rPr lang="en-ZA" sz="2900" u="sng" dirty="0">
                <a:latin typeface="Calibri Light" panose="020F0302020204030204" pitchFamily="34" charset="0"/>
                <a:cs typeface="Calibri Light" panose="020F0302020204030204" pitchFamily="34" charset="0"/>
              </a:rPr>
              <a:t>(Overstrand Local Municipality, 2018a: 31). </a:t>
            </a:r>
          </a:p>
        </p:txBody>
      </p:sp>
    </p:spTree>
    <p:extLst>
      <p:ext uri="{BB962C8B-B14F-4D97-AF65-F5344CB8AC3E}">
        <p14:creationId xmlns:p14="http://schemas.microsoft.com/office/powerpoint/2010/main" val="1919332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0FD6-0384-47C0-8073-9C58D5375A43}"/>
              </a:ext>
            </a:extLst>
          </p:cNvPr>
          <p:cNvSpPr>
            <a:spLocks noGrp="1"/>
          </p:cNvSpPr>
          <p:nvPr>
            <p:ph type="title"/>
          </p:nvPr>
        </p:nvSpPr>
        <p:spPr/>
        <p:txBody>
          <a:bodyPr/>
          <a:lstStyle/>
          <a:p>
            <a:r>
              <a:rPr lang="en-ZA" sz="3200" dirty="0">
                <a:solidFill>
                  <a:srgbClr val="26003B"/>
                </a:solidFill>
                <a:latin typeface="Book Antiqua" panose="02040602050305030304" pitchFamily="18" charset="0"/>
              </a:rPr>
              <a:t>Overstrand Key Findings - </a:t>
            </a:r>
            <a:r>
              <a:rPr lang="en-ZA" sz="3200" dirty="0">
                <a:solidFill>
                  <a:srgbClr val="C00000"/>
                </a:solidFill>
                <a:latin typeface="Book Antiqua" panose="02040602050305030304" pitchFamily="18" charset="0"/>
              </a:rPr>
              <a:t>Using and Not Using State Assets</a:t>
            </a:r>
            <a:endParaRPr lang="en-ZA" dirty="0"/>
          </a:p>
        </p:txBody>
      </p:sp>
      <p:sp>
        <p:nvSpPr>
          <p:cNvPr id="3" name="Content Placeholder 2">
            <a:extLst>
              <a:ext uri="{FF2B5EF4-FFF2-40B4-BE49-F238E27FC236}">
                <a16:creationId xmlns:a16="http://schemas.microsoft.com/office/drawing/2014/main" id="{6C8984CB-9888-410F-9C46-649F8249DEB2}"/>
              </a:ext>
            </a:extLst>
          </p:cNvPr>
          <p:cNvSpPr>
            <a:spLocks noGrp="1"/>
          </p:cNvSpPr>
          <p:nvPr>
            <p:ph idx="1"/>
          </p:nvPr>
        </p:nvSpPr>
        <p:spPr>
          <a:xfrm>
            <a:off x="360000" y="917224"/>
            <a:ext cx="11452225" cy="5234193"/>
          </a:xfrm>
        </p:spPr>
        <p:txBody>
          <a:bodyPr>
            <a:noAutofit/>
          </a:bodyPr>
          <a:lstStyle/>
          <a:p>
            <a:pPr marL="514350" indent="-514350"/>
            <a:r>
              <a:rPr lang="en-ZA" sz="3000" dirty="0">
                <a:latin typeface="Garamond" panose="02020404030301010803" pitchFamily="18" charset="0"/>
              </a:rPr>
              <a:t>Not much </a:t>
            </a:r>
            <a:r>
              <a:rPr lang="en-ZA" sz="3000" dirty="0" err="1">
                <a:latin typeface="Garamond" panose="02020404030301010803" pitchFamily="18" charset="0"/>
              </a:rPr>
              <a:t>spillover</a:t>
            </a:r>
            <a:r>
              <a:rPr lang="en-ZA" sz="3000" dirty="0">
                <a:latin typeface="Garamond" panose="02020404030301010803" pitchFamily="18" charset="0"/>
              </a:rPr>
              <a:t> to black SMMEs in supply chains</a:t>
            </a:r>
          </a:p>
          <a:p>
            <a:pPr marL="514350" indent="-514350"/>
            <a:r>
              <a:rPr lang="en-ZA" sz="3000" dirty="0">
                <a:latin typeface="Garamond" panose="02020404030301010803" pitchFamily="18" charset="0"/>
              </a:rPr>
              <a:t>In terms of key municipal assets, these are for the clearance of alien vegetation (</a:t>
            </a:r>
            <a:r>
              <a:rPr lang="en-ZA" sz="3000" dirty="0" err="1">
                <a:latin typeface="Garamond" panose="02020404030301010803" pitchFamily="18" charset="0"/>
              </a:rPr>
              <a:t>Fernkloof</a:t>
            </a:r>
            <a:r>
              <a:rPr lang="en-ZA" sz="3000" dirty="0">
                <a:latin typeface="Garamond" panose="02020404030301010803" pitchFamily="18" charset="0"/>
              </a:rPr>
              <a:t>), building contracts (Harold Porter Reserve), general repair and maintenance, and catering services at municipal functions including those at the location of municipal assets. </a:t>
            </a:r>
          </a:p>
          <a:p>
            <a:endParaRPr lang="en-ZA" sz="3000" dirty="0">
              <a:latin typeface="Garamond" panose="02020404030301010803" pitchFamily="18" charset="0"/>
            </a:endParaRPr>
          </a:p>
          <a:p>
            <a:endParaRPr lang="en-ZA" sz="3000" dirty="0">
              <a:latin typeface="Garamond" panose="02020404030301010803" pitchFamily="18" charset="0"/>
            </a:endParaRPr>
          </a:p>
        </p:txBody>
      </p:sp>
    </p:spTree>
    <p:extLst>
      <p:ext uri="{BB962C8B-B14F-4D97-AF65-F5344CB8AC3E}">
        <p14:creationId xmlns:p14="http://schemas.microsoft.com/office/powerpoint/2010/main" val="3830654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610D-2873-487B-BA26-E96D53300856}"/>
              </a:ext>
            </a:extLst>
          </p:cNvPr>
          <p:cNvSpPr>
            <a:spLocks noGrp="1"/>
          </p:cNvSpPr>
          <p:nvPr>
            <p:ph type="title"/>
          </p:nvPr>
        </p:nvSpPr>
        <p:spPr>
          <a:xfrm>
            <a:off x="190006" y="197225"/>
            <a:ext cx="11899076" cy="720000"/>
          </a:xfrm>
        </p:spPr>
        <p:txBody>
          <a:bodyPr/>
          <a:lstStyle/>
          <a:p>
            <a:r>
              <a:rPr lang="en-ZA" sz="3100" dirty="0">
                <a:solidFill>
                  <a:srgbClr val="26003B"/>
                </a:solidFill>
                <a:latin typeface="Book Antiqua" panose="02040602050305030304" pitchFamily="18" charset="0"/>
              </a:rPr>
              <a:t>Overstrand Key Findings - </a:t>
            </a:r>
            <a:r>
              <a:rPr lang="en-ZA" sz="3100" dirty="0">
                <a:solidFill>
                  <a:srgbClr val="C00000"/>
                </a:solidFill>
                <a:latin typeface="Book Antiqua" panose="02040602050305030304" pitchFamily="18" charset="0"/>
              </a:rPr>
              <a:t>Why Limited Black Entrepreneurship?</a:t>
            </a:r>
            <a:endParaRPr lang="en-ZA" sz="3100" dirty="0"/>
          </a:p>
        </p:txBody>
      </p:sp>
      <p:sp>
        <p:nvSpPr>
          <p:cNvPr id="3" name="Content Placeholder 2">
            <a:extLst>
              <a:ext uri="{FF2B5EF4-FFF2-40B4-BE49-F238E27FC236}">
                <a16:creationId xmlns:a16="http://schemas.microsoft.com/office/drawing/2014/main" id="{23B8315C-2233-4489-AE62-87A67DFB7397}"/>
              </a:ext>
            </a:extLst>
          </p:cNvPr>
          <p:cNvSpPr>
            <a:spLocks noGrp="1"/>
          </p:cNvSpPr>
          <p:nvPr>
            <p:ph idx="1"/>
          </p:nvPr>
        </p:nvSpPr>
        <p:spPr>
          <a:xfrm>
            <a:off x="368300" y="1033153"/>
            <a:ext cx="11452225" cy="4951722"/>
          </a:xfrm>
        </p:spPr>
        <p:txBody>
          <a:bodyPr>
            <a:noAutofit/>
          </a:bodyPr>
          <a:lstStyle/>
          <a:p>
            <a:pPr marL="514350" indent="-514350">
              <a:spcAft>
                <a:spcPts val="1200"/>
              </a:spcAft>
            </a:pPr>
            <a:r>
              <a:rPr lang="en-GB" sz="3000" dirty="0">
                <a:latin typeface="Garamond" panose="02020404030301010803" pitchFamily="18" charset="0"/>
              </a:rPr>
              <a:t>In terms of the minimal involvement of local black entrepreneurs in the Hermanus tourism economy, the views of the one successful black tour operator are, perhaps, instructive. </a:t>
            </a:r>
          </a:p>
          <a:p>
            <a:pPr marL="514350" indent="-514350">
              <a:spcAft>
                <a:spcPts val="1200"/>
              </a:spcAft>
            </a:pPr>
            <a:r>
              <a:rPr lang="en-GB" sz="3000" dirty="0">
                <a:latin typeface="Garamond" panose="02020404030301010803" pitchFamily="18" charset="0"/>
              </a:rPr>
              <a:t>It was indicated that his business was founded (in 2012) on </a:t>
            </a:r>
            <a:r>
              <a:rPr lang="en-GB" sz="3000" i="1" dirty="0">
                <a:latin typeface="Garamond" panose="02020404030301010803" pitchFamily="18" charset="0"/>
              </a:rPr>
              <a:t>“</a:t>
            </a:r>
            <a:r>
              <a:rPr lang="en-GB" sz="3000" b="1" i="1" dirty="0">
                <a:solidFill>
                  <a:schemeClr val="accent2">
                    <a:lumMod val="75000"/>
                  </a:schemeClr>
                </a:solidFill>
                <a:latin typeface="Garamond" panose="02020404030301010803" pitchFamily="18" charset="0"/>
              </a:rPr>
              <a:t>a passion for tourism</a:t>
            </a:r>
            <a:r>
              <a:rPr lang="en-GB" sz="3000" i="1" dirty="0">
                <a:latin typeface="Garamond" panose="02020404030301010803" pitchFamily="18" charset="0"/>
              </a:rPr>
              <a:t>” </a:t>
            </a:r>
            <a:r>
              <a:rPr lang="en-GB" sz="3000" dirty="0">
                <a:latin typeface="Garamond" panose="02020404030301010803" pitchFamily="18" charset="0"/>
              </a:rPr>
              <a:t>and that the lack of other black tourism entrepreneurs was attributable to “</a:t>
            </a:r>
            <a:r>
              <a:rPr lang="en-GB" sz="2800" b="1" i="1" dirty="0">
                <a:solidFill>
                  <a:schemeClr val="accent2">
                    <a:lumMod val="75000"/>
                  </a:schemeClr>
                </a:solidFill>
                <a:latin typeface="Garamond" panose="02020404030301010803" pitchFamily="18" charset="0"/>
              </a:rPr>
              <a:t>Mentally they want to work for someone else. People are too lazy to start something</a:t>
            </a:r>
            <a:r>
              <a:rPr lang="en-GB" sz="3000" i="1" dirty="0">
                <a:latin typeface="Garamond" panose="02020404030301010803" pitchFamily="18" charset="0"/>
              </a:rPr>
              <a:t>”</a:t>
            </a:r>
            <a:r>
              <a:rPr lang="en-GB" sz="3000" dirty="0">
                <a:latin typeface="Garamond" panose="02020404030301010803" pitchFamily="18" charset="0"/>
              </a:rPr>
              <a:t> and </a:t>
            </a:r>
            <a:r>
              <a:rPr lang="en-GB" sz="3000" i="1" dirty="0">
                <a:latin typeface="Garamond" panose="02020404030301010803" pitchFamily="18" charset="0"/>
              </a:rPr>
              <a:t>“</a:t>
            </a:r>
            <a:r>
              <a:rPr lang="en-GB" sz="2800" b="1" i="1" dirty="0">
                <a:solidFill>
                  <a:schemeClr val="accent2">
                    <a:lumMod val="75000"/>
                  </a:schemeClr>
                </a:solidFill>
                <a:latin typeface="Garamond" panose="02020404030301010803" pitchFamily="18" charset="0"/>
              </a:rPr>
              <a:t>it is also very risky to start a business</a:t>
            </a:r>
            <a:r>
              <a:rPr lang="en-GB" sz="3000" i="1" dirty="0">
                <a:latin typeface="Garamond" panose="02020404030301010803" pitchFamily="18" charset="0"/>
              </a:rPr>
              <a:t>”.</a:t>
            </a:r>
            <a:r>
              <a:rPr lang="en-GB" sz="3000" dirty="0">
                <a:latin typeface="Garamond" panose="02020404030301010803" pitchFamily="18" charset="0"/>
              </a:rPr>
              <a:t> </a:t>
            </a:r>
          </a:p>
          <a:p>
            <a:pPr>
              <a:spcAft>
                <a:spcPts val="1200"/>
              </a:spcAft>
            </a:pPr>
            <a:endParaRPr lang="en-ZA" sz="3000" dirty="0">
              <a:latin typeface="Garamond" panose="02020404030301010803" pitchFamily="18" charset="0"/>
            </a:endParaRPr>
          </a:p>
        </p:txBody>
      </p:sp>
    </p:spTree>
    <p:extLst>
      <p:ext uri="{BB962C8B-B14F-4D97-AF65-F5344CB8AC3E}">
        <p14:creationId xmlns:p14="http://schemas.microsoft.com/office/powerpoint/2010/main" val="559981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610D-2873-487B-BA26-E96D53300856}"/>
              </a:ext>
            </a:extLst>
          </p:cNvPr>
          <p:cNvSpPr>
            <a:spLocks noGrp="1"/>
          </p:cNvSpPr>
          <p:nvPr>
            <p:ph type="title"/>
          </p:nvPr>
        </p:nvSpPr>
        <p:spPr>
          <a:xfrm>
            <a:off x="190006" y="197225"/>
            <a:ext cx="11899076" cy="720000"/>
          </a:xfrm>
        </p:spPr>
        <p:txBody>
          <a:bodyPr/>
          <a:lstStyle/>
          <a:p>
            <a:r>
              <a:rPr lang="en-ZA" sz="3100" dirty="0">
                <a:solidFill>
                  <a:srgbClr val="26003B"/>
                </a:solidFill>
                <a:latin typeface="Book Antiqua" panose="02040602050305030304" pitchFamily="18" charset="0"/>
              </a:rPr>
              <a:t>Overstrand Key Findings - </a:t>
            </a:r>
            <a:r>
              <a:rPr lang="en-ZA" sz="3100" dirty="0">
                <a:solidFill>
                  <a:srgbClr val="C00000"/>
                </a:solidFill>
                <a:latin typeface="Book Antiqua" panose="02040602050305030304" pitchFamily="18" charset="0"/>
              </a:rPr>
              <a:t>Why Limited Black Entrepreneurship?</a:t>
            </a:r>
            <a:endParaRPr lang="en-ZA" sz="3100" dirty="0"/>
          </a:p>
        </p:txBody>
      </p:sp>
      <p:sp>
        <p:nvSpPr>
          <p:cNvPr id="3" name="Content Placeholder 2">
            <a:extLst>
              <a:ext uri="{FF2B5EF4-FFF2-40B4-BE49-F238E27FC236}">
                <a16:creationId xmlns:a16="http://schemas.microsoft.com/office/drawing/2014/main" id="{23B8315C-2233-4489-AE62-87A67DFB7397}"/>
              </a:ext>
            </a:extLst>
          </p:cNvPr>
          <p:cNvSpPr>
            <a:spLocks noGrp="1"/>
          </p:cNvSpPr>
          <p:nvPr>
            <p:ph idx="1"/>
          </p:nvPr>
        </p:nvSpPr>
        <p:spPr>
          <a:xfrm>
            <a:off x="403761" y="1189523"/>
            <a:ext cx="11020301" cy="4855018"/>
          </a:xfrm>
        </p:spPr>
        <p:txBody>
          <a:bodyPr>
            <a:noAutofit/>
          </a:bodyPr>
          <a:lstStyle/>
          <a:p>
            <a:pPr marL="514350" indent="-514350">
              <a:spcAft>
                <a:spcPts val="1200"/>
              </a:spcAft>
            </a:pPr>
            <a:r>
              <a:rPr lang="en-GB" sz="3000" dirty="0">
                <a:latin typeface="Garamond" panose="02020404030301010803" pitchFamily="18" charset="0"/>
              </a:rPr>
              <a:t>In addition, he argued as follows that government “</a:t>
            </a:r>
            <a:r>
              <a:rPr lang="en-GB" sz="2800" b="1" i="1" dirty="0">
                <a:solidFill>
                  <a:schemeClr val="accent2">
                    <a:lumMod val="75000"/>
                  </a:schemeClr>
                </a:solidFill>
                <a:latin typeface="Garamond" panose="02020404030301010803" pitchFamily="18" charset="0"/>
              </a:rPr>
              <a:t>does not send the right message</a:t>
            </a:r>
            <a:r>
              <a:rPr lang="en-GB" sz="2800" b="1" dirty="0">
                <a:solidFill>
                  <a:schemeClr val="accent2">
                    <a:lumMod val="75000"/>
                  </a:schemeClr>
                </a:solidFill>
                <a:latin typeface="Garamond" panose="02020404030301010803" pitchFamily="18" charset="0"/>
              </a:rPr>
              <a:t>” as “</a:t>
            </a:r>
            <a:r>
              <a:rPr lang="en-GB" sz="2800" b="1" i="1" dirty="0">
                <a:solidFill>
                  <a:schemeClr val="accent2">
                    <a:lumMod val="75000"/>
                  </a:schemeClr>
                </a:solidFill>
                <a:latin typeface="Garamond" panose="02020404030301010803" pitchFamily="18" charset="0"/>
              </a:rPr>
              <a:t>they want to be elected in 2019 so they promise free housing, free education and job creation. The government will do everything so there is no need [for blacks] to make the effort to start a business</a:t>
            </a:r>
            <a:r>
              <a:rPr lang="en-GB" sz="3000" i="1" dirty="0">
                <a:latin typeface="Garamond" panose="02020404030301010803" pitchFamily="18" charset="0"/>
              </a:rPr>
              <a:t>”. </a:t>
            </a:r>
          </a:p>
          <a:p>
            <a:pPr marL="514350" indent="-514350">
              <a:spcAft>
                <a:spcPts val="1200"/>
              </a:spcAft>
            </a:pPr>
            <a:r>
              <a:rPr lang="en-GB" sz="3000" dirty="0">
                <a:latin typeface="Garamond" panose="02020404030301010803" pitchFamily="18" charset="0"/>
              </a:rPr>
              <a:t>In a further statement it was argued that “</a:t>
            </a:r>
            <a:r>
              <a:rPr lang="en-GB" sz="2800" b="1" i="1" dirty="0">
                <a:solidFill>
                  <a:schemeClr val="accent2">
                    <a:lumMod val="75000"/>
                  </a:schemeClr>
                </a:solidFill>
                <a:latin typeface="Garamond" panose="02020404030301010803" pitchFamily="18" charset="0"/>
              </a:rPr>
              <a:t>people are looking for something to come to them</a:t>
            </a:r>
            <a:r>
              <a:rPr lang="en-GB" sz="3000" i="1" dirty="0">
                <a:latin typeface="Garamond" panose="02020404030301010803" pitchFamily="18" charset="0"/>
              </a:rPr>
              <a:t>”</a:t>
            </a:r>
            <a:r>
              <a:rPr lang="en-GB" sz="3000" dirty="0">
                <a:latin typeface="Garamond" panose="02020404030301010803" pitchFamily="18" charset="0"/>
              </a:rPr>
              <a:t>. </a:t>
            </a:r>
          </a:p>
          <a:p>
            <a:pPr>
              <a:spcAft>
                <a:spcPts val="1200"/>
              </a:spcAft>
            </a:pPr>
            <a:endParaRPr lang="en-ZA" sz="3000" dirty="0">
              <a:latin typeface="Garamond" panose="02020404030301010803" pitchFamily="18" charset="0"/>
            </a:endParaRPr>
          </a:p>
        </p:txBody>
      </p:sp>
    </p:spTree>
    <p:extLst>
      <p:ext uri="{BB962C8B-B14F-4D97-AF65-F5344CB8AC3E}">
        <p14:creationId xmlns:p14="http://schemas.microsoft.com/office/powerpoint/2010/main" val="3847715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81BE-A709-4DF6-BB91-54E76F84FF7C}"/>
              </a:ext>
            </a:extLst>
          </p:cNvPr>
          <p:cNvSpPr>
            <a:spLocks noGrp="1"/>
          </p:cNvSpPr>
          <p:nvPr>
            <p:ph type="title"/>
          </p:nvPr>
        </p:nvSpPr>
        <p:spPr>
          <a:xfrm>
            <a:off x="359999" y="197224"/>
            <a:ext cx="11610329" cy="562797"/>
          </a:xfrm>
        </p:spPr>
        <p:txBody>
          <a:bodyPr/>
          <a:lstStyle/>
          <a:p>
            <a:r>
              <a:rPr lang="en-ZA" sz="3100" dirty="0">
                <a:solidFill>
                  <a:srgbClr val="26003B"/>
                </a:solidFill>
                <a:latin typeface="Book Antiqua" panose="02040602050305030304" pitchFamily="18" charset="0"/>
              </a:rPr>
              <a:t>Overstrand Key Findings - </a:t>
            </a:r>
            <a:r>
              <a:rPr lang="en-ZA" sz="3100" dirty="0">
                <a:solidFill>
                  <a:srgbClr val="C00000"/>
                </a:solidFill>
                <a:latin typeface="Book Antiqua" panose="02040602050305030304" pitchFamily="18" charset="0"/>
              </a:rPr>
              <a:t>Why Limited Black Entrepreneurship?</a:t>
            </a:r>
            <a:endParaRPr lang="en-ZA" dirty="0"/>
          </a:p>
        </p:txBody>
      </p:sp>
      <p:sp>
        <p:nvSpPr>
          <p:cNvPr id="3" name="Content Placeholder 2">
            <a:extLst>
              <a:ext uri="{FF2B5EF4-FFF2-40B4-BE49-F238E27FC236}">
                <a16:creationId xmlns:a16="http://schemas.microsoft.com/office/drawing/2014/main" id="{87C9B072-4E56-41D1-BE0D-8E50DED0314A}"/>
              </a:ext>
            </a:extLst>
          </p:cNvPr>
          <p:cNvSpPr>
            <a:spLocks noGrp="1"/>
          </p:cNvSpPr>
          <p:nvPr>
            <p:ph idx="1"/>
          </p:nvPr>
        </p:nvSpPr>
        <p:spPr>
          <a:xfrm>
            <a:off x="114796" y="760021"/>
            <a:ext cx="11855532" cy="5376698"/>
          </a:xfrm>
        </p:spPr>
        <p:txBody>
          <a:bodyPr>
            <a:noAutofit/>
          </a:bodyPr>
          <a:lstStyle/>
          <a:p>
            <a:pPr marL="514350" indent="-514350"/>
            <a:r>
              <a:rPr lang="en-GB" sz="2900" dirty="0">
                <a:latin typeface="Garamond" panose="02020404030301010803" pitchFamily="18" charset="0"/>
              </a:rPr>
              <a:t>The entrepreneur acknowledged support he had received in business development from the municipality in terms of training courses: “</a:t>
            </a:r>
            <a:r>
              <a:rPr lang="en-GB" sz="2800" b="1" i="1" dirty="0">
                <a:solidFill>
                  <a:schemeClr val="accent2">
                    <a:lumMod val="75000"/>
                  </a:schemeClr>
                </a:solidFill>
                <a:latin typeface="Garamond" panose="02020404030301010803" pitchFamily="18" charset="0"/>
              </a:rPr>
              <a:t>Cape Whale Coast marketing people have been very helpful in assisting with training and courses…they send out emails with course updates</a:t>
            </a:r>
            <a:r>
              <a:rPr lang="en-GB" sz="2900" i="1" dirty="0">
                <a:latin typeface="Garamond" panose="02020404030301010803" pitchFamily="18" charset="0"/>
              </a:rPr>
              <a:t>”</a:t>
            </a:r>
            <a:r>
              <a:rPr lang="en-GB" sz="2900" dirty="0">
                <a:latin typeface="Garamond" panose="02020404030301010803" pitchFamily="18" charset="0"/>
              </a:rPr>
              <a:t>. </a:t>
            </a:r>
          </a:p>
          <a:p>
            <a:pPr marL="514350" indent="-514350"/>
            <a:r>
              <a:rPr lang="en-GB" sz="2900" dirty="0">
                <a:latin typeface="Garamond" panose="02020404030301010803" pitchFamily="18" charset="0"/>
              </a:rPr>
              <a:t>Among acknowledged challenges are that “</a:t>
            </a:r>
            <a:r>
              <a:rPr lang="en-GB" sz="2800" b="1" i="1" dirty="0">
                <a:solidFill>
                  <a:schemeClr val="accent2">
                    <a:lumMod val="75000"/>
                  </a:schemeClr>
                </a:solidFill>
                <a:latin typeface="Garamond" panose="02020404030301010803" pitchFamily="18" charset="0"/>
              </a:rPr>
              <a:t>tourism is a big business and you ask yourself where can I start</a:t>
            </a:r>
            <a:r>
              <a:rPr lang="en-GB" sz="2800" b="1" i="1" dirty="0">
                <a:latin typeface="Garamond" panose="02020404030301010803" pitchFamily="18" charset="0"/>
              </a:rPr>
              <a:t>?</a:t>
            </a:r>
            <a:r>
              <a:rPr lang="en-GB" sz="2900" dirty="0">
                <a:latin typeface="Garamond" panose="02020404030301010803" pitchFamily="18" charset="0"/>
              </a:rPr>
              <a:t>”. </a:t>
            </a:r>
          </a:p>
          <a:p>
            <a:pPr marL="514350" indent="-514350"/>
            <a:r>
              <a:rPr lang="en-GB" sz="2900" dirty="0">
                <a:latin typeface="Garamond" panose="02020404030301010803" pitchFamily="18" charset="0"/>
              </a:rPr>
              <a:t>Particular difficulties that face potential entrepreneurs relate to </a:t>
            </a:r>
            <a:r>
              <a:rPr lang="en-GB" sz="2900" b="1" dirty="0">
                <a:latin typeface="Garamond" panose="02020404030301010803" pitchFamily="18" charset="0"/>
              </a:rPr>
              <a:t>access to finance, </a:t>
            </a:r>
            <a:r>
              <a:rPr lang="en-GB" sz="2900" dirty="0">
                <a:latin typeface="Garamond" panose="02020404030301010803" pitchFamily="18" charset="0"/>
              </a:rPr>
              <a:t>and in certain respects</a:t>
            </a:r>
            <a:r>
              <a:rPr lang="en-GB" sz="2900" b="1" dirty="0">
                <a:latin typeface="Garamond" panose="02020404030301010803" pitchFamily="18" charset="0"/>
              </a:rPr>
              <a:t>, lack of direct support for business development – </a:t>
            </a:r>
            <a:r>
              <a:rPr lang="en-GB" sz="2900" dirty="0">
                <a:latin typeface="Garamond" panose="02020404030301010803" pitchFamily="18" charset="0"/>
              </a:rPr>
              <a:t>issues which are a mirror of a national needs’ analysis for tourism SMMEs (Department of Tourism, 2016). </a:t>
            </a:r>
          </a:p>
        </p:txBody>
      </p:sp>
    </p:spTree>
    <p:extLst>
      <p:ext uri="{BB962C8B-B14F-4D97-AF65-F5344CB8AC3E}">
        <p14:creationId xmlns:p14="http://schemas.microsoft.com/office/powerpoint/2010/main" val="909782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81BE-A709-4DF6-BB91-54E76F84FF7C}"/>
              </a:ext>
            </a:extLst>
          </p:cNvPr>
          <p:cNvSpPr>
            <a:spLocks noGrp="1"/>
          </p:cNvSpPr>
          <p:nvPr>
            <p:ph type="title"/>
          </p:nvPr>
        </p:nvSpPr>
        <p:spPr>
          <a:xfrm>
            <a:off x="360000" y="197225"/>
            <a:ext cx="11717205" cy="720000"/>
          </a:xfrm>
        </p:spPr>
        <p:txBody>
          <a:bodyPr/>
          <a:lstStyle/>
          <a:p>
            <a:r>
              <a:rPr lang="en-ZA" sz="3100" dirty="0">
                <a:solidFill>
                  <a:srgbClr val="26003B"/>
                </a:solidFill>
                <a:latin typeface="Book Antiqua" panose="02040602050305030304" pitchFamily="18" charset="0"/>
              </a:rPr>
              <a:t>Overstrand Key Findings - </a:t>
            </a:r>
            <a:r>
              <a:rPr lang="en-ZA" sz="3100" dirty="0">
                <a:solidFill>
                  <a:srgbClr val="C00000"/>
                </a:solidFill>
                <a:latin typeface="Book Antiqua" panose="02040602050305030304" pitchFamily="18" charset="0"/>
              </a:rPr>
              <a:t>Why Limited Black Entrepreneurship?</a:t>
            </a:r>
            <a:endParaRPr lang="en-ZA" dirty="0"/>
          </a:p>
        </p:txBody>
      </p:sp>
      <p:sp>
        <p:nvSpPr>
          <p:cNvPr id="3" name="Content Placeholder 2">
            <a:extLst>
              <a:ext uri="{FF2B5EF4-FFF2-40B4-BE49-F238E27FC236}">
                <a16:creationId xmlns:a16="http://schemas.microsoft.com/office/drawing/2014/main" id="{87C9B072-4E56-41D1-BE0D-8E50DED0314A}"/>
              </a:ext>
            </a:extLst>
          </p:cNvPr>
          <p:cNvSpPr>
            <a:spLocks noGrp="1"/>
          </p:cNvSpPr>
          <p:nvPr>
            <p:ph idx="1"/>
          </p:nvPr>
        </p:nvSpPr>
        <p:spPr>
          <a:xfrm>
            <a:off x="168234" y="1071604"/>
            <a:ext cx="11855532" cy="4925435"/>
          </a:xfrm>
        </p:spPr>
        <p:txBody>
          <a:bodyPr>
            <a:noAutofit/>
          </a:bodyPr>
          <a:lstStyle/>
          <a:p>
            <a:pPr marL="514350" indent="-514350">
              <a:spcAft>
                <a:spcPts val="1200"/>
              </a:spcAft>
            </a:pPr>
            <a:r>
              <a:rPr lang="en-GB" sz="3000" dirty="0">
                <a:latin typeface="Garamond" panose="02020404030301010803" pitchFamily="18" charset="0"/>
              </a:rPr>
              <a:t>In one highly critical statement the entrepreneur reflected that the municipality do not take up his transfer services and he sees himself as</a:t>
            </a:r>
            <a:r>
              <a:rPr lang="en-GB" sz="3000" i="1" dirty="0">
                <a:latin typeface="Garamond" panose="02020404030301010803" pitchFamily="18" charset="0"/>
              </a:rPr>
              <a:t> “</a:t>
            </a:r>
            <a:r>
              <a:rPr lang="en-GB" sz="2800" b="1" i="1" dirty="0">
                <a:solidFill>
                  <a:schemeClr val="accent2">
                    <a:lumMod val="75000"/>
                  </a:schemeClr>
                </a:solidFill>
                <a:latin typeface="Garamond" panose="02020404030301010803" pitchFamily="18" charset="0"/>
              </a:rPr>
              <a:t>the last option</a:t>
            </a:r>
            <a:r>
              <a:rPr lang="en-GB" sz="3000" i="1" dirty="0">
                <a:latin typeface="Garamond" panose="02020404030301010803" pitchFamily="18" charset="0"/>
              </a:rPr>
              <a:t>”</a:t>
            </a:r>
            <a:r>
              <a:rPr lang="en-GB" sz="3000" dirty="0">
                <a:latin typeface="Garamond" panose="02020404030301010803" pitchFamily="18" charset="0"/>
              </a:rPr>
              <a:t> in his view the “</a:t>
            </a:r>
            <a:r>
              <a:rPr lang="en-GB" sz="2800" b="1" i="1" dirty="0">
                <a:solidFill>
                  <a:schemeClr val="accent2">
                    <a:lumMod val="75000"/>
                  </a:schemeClr>
                </a:solidFill>
                <a:latin typeface="Garamond" panose="02020404030301010803" pitchFamily="18" charset="0"/>
              </a:rPr>
              <a:t>municipality use white people first</a:t>
            </a:r>
            <a:r>
              <a:rPr lang="en-GB" sz="3000" i="1" dirty="0">
                <a:latin typeface="Garamond" panose="02020404030301010803" pitchFamily="18" charset="0"/>
              </a:rPr>
              <a:t>”.</a:t>
            </a:r>
            <a:r>
              <a:rPr lang="en-GB" sz="3000" dirty="0">
                <a:latin typeface="Garamond" panose="02020404030301010803" pitchFamily="18" charset="0"/>
              </a:rPr>
              <a:t> </a:t>
            </a:r>
          </a:p>
          <a:p>
            <a:pPr marL="514350" indent="-514350">
              <a:spcAft>
                <a:spcPts val="1200"/>
              </a:spcAft>
            </a:pPr>
            <a:r>
              <a:rPr lang="en-GB" sz="3000" dirty="0">
                <a:latin typeface="Garamond" panose="02020404030301010803" pitchFamily="18" charset="0"/>
              </a:rPr>
              <a:t>This said, this black tourism entrepreneur was </a:t>
            </a:r>
            <a:r>
              <a:rPr lang="en-GB" sz="3000" b="1" dirty="0">
                <a:latin typeface="Garamond" panose="02020404030301010803" pitchFamily="18" charset="0"/>
              </a:rPr>
              <a:t>unaware that the municipality has a list of preferred suppliers.</a:t>
            </a:r>
            <a:r>
              <a:rPr lang="en-GB" sz="3000" dirty="0">
                <a:latin typeface="Garamond" panose="02020404030301010803" pitchFamily="18" charset="0"/>
              </a:rPr>
              <a:t> </a:t>
            </a:r>
          </a:p>
          <a:p>
            <a:pPr marL="514350" indent="-514350">
              <a:spcAft>
                <a:spcPts val="1200"/>
              </a:spcAft>
            </a:pPr>
            <a:r>
              <a:rPr lang="en-GB" sz="3000" dirty="0">
                <a:latin typeface="Garamond" panose="02020404030301010803" pitchFamily="18" charset="0"/>
              </a:rPr>
              <a:t>Overall, the interview pointed to a </a:t>
            </a:r>
            <a:r>
              <a:rPr lang="en-GB" sz="3000" b="1" dirty="0">
                <a:latin typeface="Garamond" panose="02020404030301010803" pitchFamily="18" charset="0"/>
              </a:rPr>
              <a:t>general lack of knowledge </a:t>
            </a:r>
            <a:r>
              <a:rPr lang="en-GB" sz="3000" dirty="0">
                <a:latin typeface="Garamond" panose="02020404030301010803" pitchFamily="18" charset="0"/>
              </a:rPr>
              <a:t>in the </a:t>
            </a:r>
            <a:r>
              <a:rPr lang="en-GB" sz="3000" dirty="0" err="1">
                <a:latin typeface="Garamond" panose="02020404030301010803" pitchFamily="18" charset="0"/>
              </a:rPr>
              <a:t>Zwelihle</a:t>
            </a:r>
            <a:r>
              <a:rPr lang="en-GB" sz="3000" dirty="0">
                <a:latin typeface="Garamond" panose="02020404030301010803" pitchFamily="18" charset="0"/>
              </a:rPr>
              <a:t> community of any possibilities of becoming a tourism entrepreneur. </a:t>
            </a:r>
            <a:endParaRPr lang="en-ZA" sz="3000" dirty="0">
              <a:latin typeface="Garamond" panose="02020404030301010803" pitchFamily="18" charset="0"/>
            </a:endParaRPr>
          </a:p>
          <a:p>
            <a:pPr marL="514350" indent="-514350">
              <a:spcAft>
                <a:spcPts val="1200"/>
              </a:spcAft>
            </a:pPr>
            <a:endParaRPr lang="en-ZA" sz="3000" dirty="0">
              <a:latin typeface="Garamond" panose="02020404030301010803" pitchFamily="18" charset="0"/>
            </a:endParaRPr>
          </a:p>
        </p:txBody>
      </p:sp>
    </p:spTree>
    <p:extLst>
      <p:ext uri="{BB962C8B-B14F-4D97-AF65-F5344CB8AC3E}">
        <p14:creationId xmlns:p14="http://schemas.microsoft.com/office/powerpoint/2010/main" val="3291735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0"/>
            <a:ext cx="11528006" cy="2118099"/>
          </a:xfrm>
        </p:spPr>
        <p:txBody>
          <a:bodyPr/>
          <a:lstStyle/>
          <a:p>
            <a:r>
              <a:rPr lang="en-ZA" sz="6000" dirty="0">
                <a:latin typeface="Book Antiqua" panose="02040602050305030304" pitchFamily="18" charset="0"/>
              </a:rPr>
              <a:t>THE OVERSTRAND STUDY:</a:t>
            </a:r>
            <a:r>
              <a:rPr lang="en-ZA" sz="5400" dirty="0">
                <a:latin typeface="Book Antiqua" panose="02040602050305030304" pitchFamily="18" charset="0"/>
              </a:rPr>
              <a:t/>
            </a:r>
            <a:br>
              <a:rPr lang="en-ZA" sz="5400" dirty="0">
                <a:latin typeface="Book Antiqua" panose="02040602050305030304" pitchFamily="18" charset="0"/>
              </a:rPr>
            </a:br>
            <a:r>
              <a:rPr lang="en-ZA" sz="5400" dirty="0">
                <a:latin typeface="Book Antiqua" panose="02040602050305030304" pitchFamily="18" charset="0"/>
              </a:rPr>
              <a:t>							</a:t>
            </a:r>
            <a:r>
              <a:rPr lang="en-US" sz="4400" dirty="0">
                <a:solidFill>
                  <a:srgbClr val="D95900"/>
                </a:solidFill>
                <a:latin typeface="Book Antiqua" panose="02040602050305030304" pitchFamily="18" charset="0"/>
              </a:rPr>
              <a:t>Key Conclusions</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252488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420626"/>
            <a:ext cx="11460525" cy="570298"/>
          </a:xfrm>
        </p:spPr>
        <p:txBody>
          <a:bodyPr/>
          <a:lstStyle/>
          <a:p>
            <a:r>
              <a:rPr lang="en-ZA" sz="4000" dirty="0">
                <a:latin typeface="Book Antiqua" panose="02040602050305030304" pitchFamily="18" charset="0"/>
              </a:rPr>
              <a:t>Policy Context : Inclusive Tourism </a:t>
            </a:r>
          </a:p>
        </p:txBody>
      </p:sp>
      <p:sp>
        <p:nvSpPr>
          <p:cNvPr id="3" name="Content Placeholder 2"/>
          <p:cNvSpPr>
            <a:spLocks noGrp="1"/>
          </p:cNvSpPr>
          <p:nvPr>
            <p:ph idx="1"/>
          </p:nvPr>
        </p:nvSpPr>
        <p:spPr>
          <a:xfrm>
            <a:off x="371475" y="1064074"/>
            <a:ext cx="11289456" cy="5016686"/>
          </a:xfrm>
        </p:spPr>
        <p:txBody>
          <a:bodyPr>
            <a:noAutofit/>
          </a:bodyPr>
          <a:lstStyle/>
          <a:p>
            <a:pPr>
              <a:spcBef>
                <a:spcPts val="0"/>
              </a:spcBef>
              <a:spcAft>
                <a:spcPts val="1200"/>
              </a:spcAft>
            </a:pPr>
            <a:r>
              <a:rPr lang="en-ZA" sz="3000" dirty="0">
                <a:latin typeface="Garamond" panose="02020404030301010803" pitchFamily="18" charset="0"/>
              </a:rPr>
              <a:t>One g</a:t>
            </a:r>
            <a:r>
              <a:rPr lang="en-GB" sz="3000" dirty="0">
                <a:latin typeface="Garamond" panose="02020404030301010803" pitchFamily="18" charset="0"/>
              </a:rPr>
              <a:t>rowing foci of debate in international tourism research is around the extent to which the sector is ‘inclusive’ </a:t>
            </a:r>
            <a:r>
              <a:rPr lang="en-GB" sz="3000" u="sng" dirty="0">
                <a:latin typeface="Garamond" panose="02020404030301010803" pitchFamily="18" charset="0"/>
              </a:rPr>
              <a:t>(</a:t>
            </a:r>
            <a:r>
              <a:rPr lang="en-GB" sz="3000" u="sng" dirty="0">
                <a:latin typeface="Calibri Light" panose="020F0302020204030204" pitchFamily="34" charset="0"/>
                <a:cs typeface="Calibri Light" panose="020F0302020204030204" pitchFamily="34" charset="0"/>
              </a:rPr>
              <a:t>Bakker and Messerli, 2017; </a:t>
            </a:r>
            <a:r>
              <a:rPr lang="en-GB" sz="3000" u="sng" dirty="0" err="1">
                <a:latin typeface="Calibri Light" panose="020F0302020204030204" pitchFamily="34" charset="0"/>
                <a:cs typeface="Calibri Light" panose="020F0302020204030204" pitchFamily="34" charset="0"/>
              </a:rPr>
              <a:t>Scheyvens</a:t>
            </a:r>
            <a:r>
              <a:rPr lang="en-GB" sz="3000" u="sng" dirty="0">
                <a:latin typeface="Calibri Light" panose="020F0302020204030204" pitchFamily="34" charset="0"/>
                <a:cs typeface="Calibri Light" panose="020F0302020204030204" pitchFamily="34" charset="0"/>
              </a:rPr>
              <a:t> and Biddulph, 2018)</a:t>
            </a:r>
            <a:r>
              <a:rPr lang="en-GB" sz="3000" dirty="0">
                <a:latin typeface="Garamond" panose="02020404030301010803" pitchFamily="18" charset="0"/>
              </a:rPr>
              <a:t> and of identifying drivers or constraints to tourism-driven inclusive growth </a:t>
            </a:r>
            <a:r>
              <a:rPr lang="en-GB" sz="3000" u="sng" dirty="0">
                <a:latin typeface="Calibri Light" panose="020F0302020204030204" pitchFamily="34" charset="0"/>
                <a:cs typeface="Calibri Light" panose="020F0302020204030204" pitchFamily="34" charset="0"/>
              </a:rPr>
              <a:t>(Bakker, 2018; Biddulph, 2018; Campos et al., 2018; Hampton et al., 2018). </a:t>
            </a:r>
          </a:p>
          <a:p>
            <a:pPr>
              <a:spcBef>
                <a:spcPts val="0"/>
              </a:spcBef>
              <a:spcAft>
                <a:spcPts val="1200"/>
              </a:spcAft>
            </a:pPr>
            <a:r>
              <a:rPr lang="en-GB" sz="3000" dirty="0">
                <a:latin typeface="Garamond" panose="02020404030301010803" pitchFamily="18" charset="0"/>
              </a:rPr>
              <a:t>In the upsurge of international research around economic inclusion and tourism the South Africa case is of major interest because of several pronouncements made by DoT about the imperative for creating more inclusion in the tourism economy.</a:t>
            </a:r>
          </a:p>
        </p:txBody>
      </p:sp>
    </p:spTree>
    <p:extLst>
      <p:ext uri="{BB962C8B-B14F-4D97-AF65-F5344CB8AC3E}">
        <p14:creationId xmlns:p14="http://schemas.microsoft.com/office/powerpoint/2010/main" val="694547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9E12-7F4A-4423-976E-4385CBE28D88}"/>
              </a:ext>
            </a:extLst>
          </p:cNvPr>
          <p:cNvSpPr>
            <a:spLocks noGrp="1"/>
          </p:cNvSpPr>
          <p:nvPr>
            <p:ph type="title"/>
          </p:nvPr>
        </p:nvSpPr>
        <p:spPr/>
        <p:txBody>
          <a:bodyPr/>
          <a:lstStyle/>
          <a:p>
            <a:r>
              <a:rPr lang="en-ZA" sz="4000" dirty="0">
                <a:latin typeface="Book Antiqua" panose="02040602050305030304" pitchFamily="18" charset="0"/>
              </a:rPr>
              <a:t>Overstrand: Key Conclusions</a:t>
            </a:r>
          </a:p>
        </p:txBody>
      </p:sp>
      <p:sp>
        <p:nvSpPr>
          <p:cNvPr id="3" name="Content Placeholder 2">
            <a:extLst>
              <a:ext uri="{FF2B5EF4-FFF2-40B4-BE49-F238E27FC236}">
                <a16:creationId xmlns:a16="http://schemas.microsoft.com/office/drawing/2014/main" id="{6C60DF3D-D4A2-4D6A-8AA8-81F43E87E8D7}"/>
              </a:ext>
            </a:extLst>
          </p:cNvPr>
          <p:cNvSpPr>
            <a:spLocks noGrp="1"/>
          </p:cNvSpPr>
          <p:nvPr>
            <p:ph idx="1"/>
          </p:nvPr>
        </p:nvSpPr>
        <p:spPr>
          <a:xfrm>
            <a:off x="190170" y="1070768"/>
            <a:ext cx="11630355" cy="5080649"/>
          </a:xfrm>
        </p:spPr>
        <p:txBody>
          <a:bodyPr>
            <a:noAutofit/>
          </a:bodyPr>
          <a:lstStyle/>
          <a:p>
            <a:pPr marL="514350" indent="-514350">
              <a:spcAft>
                <a:spcPts val="1200"/>
              </a:spcAft>
            </a:pPr>
            <a:r>
              <a:rPr lang="en-GB" sz="3000" dirty="0">
                <a:latin typeface="Garamond" panose="02020404030301010803" pitchFamily="18" charset="0"/>
              </a:rPr>
              <a:t>The existing ownership structure of the Overstrand tourism economy is </a:t>
            </a:r>
            <a:r>
              <a:rPr lang="en-GB" sz="3000" b="1" dirty="0">
                <a:latin typeface="Garamond" panose="02020404030301010803" pitchFamily="18" charset="0"/>
              </a:rPr>
              <a:t>massively under the dominance of white entrepreneurs </a:t>
            </a:r>
            <a:r>
              <a:rPr lang="en-GB" sz="3000" dirty="0">
                <a:latin typeface="Garamond" panose="02020404030301010803" pitchFamily="18" charset="0"/>
              </a:rPr>
              <a:t>and the </a:t>
            </a:r>
            <a:r>
              <a:rPr lang="en-GB" sz="3000" b="1" dirty="0">
                <a:latin typeface="Garamond" panose="02020404030301010803" pitchFamily="18" charset="0"/>
              </a:rPr>
              <a:t>local tourism economy CANNOT be described as inclusive. </a:t>
            </a:r>
          </a:p>
          <a:p>
            <a:pPr marL="514350" indent="-514350">
              <a:spcAft>
                <a:spcPts val="1200"/>
              </a:spcAft>
            </a:pPr>
            <a:r>
              <a:rPr lang="en-GB" sz="3000" dirty="0">
                <a:latin typeface="Garamond" panose="02020404030301010803" pitchFamily="18" charset="0"/>
              </a:rPr>
              <a:t>The Overstrand municipality has a </a:t>
            </a:r>
            <a:r>
              <a:rPr lang="en-GB" sz="3000" b="1" dirty="0">
                <a:latin typeface="Garamond" panose="02020404030301010803" pitchFamily="18" charset="0"/>
              </a:rPr>
              <a:t>significant basket of municipal assets </a:t>
            </a:r>
            <a:r>
              <a:rPr lang="en-GB" sz="3000" dirty="0">
                <a:latin typeface="Garamond" panose="02020404030301010803" pitchFamily="18" charset="0"/>
              </a:rPr>
              <a:t>which can be leveraged for tourism development, including for the potential benefit of entrepreneurs from disadvantaged communities. </a:t>
            </a:r>
          </a:p>
          <a:p>
            <a:pPr marL="514350" indent="-514350">
              <a:spcAft>
                <a:spcPts val="1200"/>
              </a:spcAft>
            </a:pPr>
            <a:r>
              <a:rPr lang="en-GB" sz="3000" dirty="0">
                <a:latin typeface="Garamond" panose="02020404030301010803" pitchFamily="18" charset="0"/>
              </a:rPr>
              <a:t>These assets are not being maximised and are </a:t>
            </a:r>
            <a:r>
              <a:rPr lang="en-GB" sz="3000" b="1" dirty="0">
                <a:latin typeface="Garamond" panose="02020404030301010803" pitchFamily="18" charset="0"/>
              </a:rPr>
              <a:t>underperforming</a:t>
            </a:r>
            <a:r>
              <a:rPr lang="en-GB" sz="3000" dirty="0">
                <a:latin typeface="Garamond" panose="02020404030301010803" pitchFamily="18" charset="0"/>
              </a:rPr>
              <a:t> for the local tourism economy for several reasons. </a:t>
            </a:r>
          </a:p>
        </p:txBody>
      </p:sp>
    </p:spTree>
    <p:extLst>
      <p:ext uri="{BB962C8B-B14F-4D97-AF65-F5344CB8AC3E}">
        <p14:creationId xmlns:p14="http://schemas.microsoft.com/office/powerpoint/2010/main" val="422160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9E12-7F4A-4423-976E-4385CBE28D88}"/>
              </a:ext>
            </a:extLst>
          </p:cNvPr>
          <p:cNvSpPr>
            <a:spLocks noGrp="1"/>
          </p:cNvSpPr>
          <p:nvPr>
            <p:ph type="title"/>
          </p:nvPr>
        </p:nvSpPr>
        <p:spPr/>
        <p:txBody>
          <a:bodyPr/>
          <a:lstStyle/>
          <a:p>
            <a:r>
              <a:rPr lang="en-ZA" sz="4000" dirty="0">
                <a:latin typeface="Book Antiqua" panose="02040602050305030304" pitchFamily="18" charset="0"/>
              </a:rPr>
              <a:t>Overstrand: Key Conclusions</a:t>
            </a:r>
          </a:p>
        </p:txBody>
      </p:sp>
      <p:sp>
        <p:nvSpPr>
          <p:cNvPr id="3" name="Content Placeholder 2">
            <a:extLst>
              <a:ext uri="{FF2B5EF4-FFF2-40B4-BE49-F238E27FC236}">
                <a16:creationId xmlns:a16="http://schemas.microsoft.com/office/drawing/2014/main" id="{6C60DF3D-D4A2-4D6A-8AA8-81F43E87E8D7}"/>
              </a:ext>
            </a:extLst>
          </p:cNvPr>
          <p:cNvSpPr>
            <a:spLocks noGrp="1"/>
          </p:cNvSpPr>
          <p:nvPr>
            <p:ph idx="1"/>
          </p:nvPr>
        </p:nvSpPr>
        <p:spPr>
          <a:xfrm>
            <a:off x="275084" y="888675"/>
            <a:ext cx="11630355" cy="5298369"/>
          </a:xfrm>
        </p:spPr>
        <p:txBody>
          <a:bodyPr>
            <a:noAutofit/>
          </a:bodyPr>
          <a:lstStyle/>
          <a:p>
            <a:pPr marL="514350" indent="-514350"/>
            <a:r>
              <a:rPr lang="en-GB" sz="3000" dirty="0">
                <a:latin typeface="Garamond" panose="02020404030301010803" pitchFamily="18" charset="0"/>
              </a:rPr>
              <a:t>These include: </a:t>
            </a:r>
          </a:p>
          <a:p>
            <a:pPr marL="936625" lvl="2" indent="-571500">
              <a:buFont typeface="+mj-lt"/>
              <a:buAutoNum type="romanLcPeriod"/>
            </a:pPr>
            <a:r>
              <a:rPr lang="en-GB" sz="2800" dirty="0">
                <a:solidFill>
                  <a:schemeClr val="accent2">
                    <a:lumMod val="75000"/>
                  </a:schemeClr>
                </a:solidFill>
                <a:latin typeface="Garamond" panose="02020404030301010803" pitchFamily="18" charset="0"/>
              </a:rPr>
              <a:t>lack of entrepreneurialism of the Council, </a:t>
            </a:r>
          </a:p>
          <a:p>
            <a:pPr marL="936625" lvl="2" indent="-571500">
              <a:buFont typeface="+mj-lt"/>
              <a:buAutoNum type="romanLcPeriod"/>
            </a:pPr>
            <a:r>
              <a:rPr lang="en-GB" sz="2800" dirty="0">
                <a:solidFill>
                  <a:schemeClr val="accent2">
                    <a:lumMod val="75000"/>
                  </a:schemeClr>
                </a:solidFill>
                <a:latin typeface="Garamond" panose="02020404030301010803" pitchFamily="18" charset="0"/>
              </a:rPr>
              <a:t>bureaucratic delays and red tape surrounding approval of development projects, </a:t>
            </a:r>
          </a:p>
          <a:p>
            <a:pPr marL="936625" lvl="2" indent="-571500">
              <a:buFont typeface="+mj-lt"/>
              <a:buAutoNum type="romanLcPeriod"/>
            </a:pPr>
            <a:r>
              <a:rPr lang="en-GB" sz="2800" dirty="0">
                <a:solidFill>
                  <a:schemeClr val="accent2">
                    <a:lumMod val="75000"/>
                  </a:schemeClr>
                </a:solidFill>
                <a:latin typeface="Garamond" panose="02020404030301010803" pitchFamily="18" charset="0"/>
              </a:rPr>
              <a:t>seeming lack of understanding by Council of the real potential of these assets for tourism, and </a:t>
            </a:r>
          </a:p>
          <a:p>
            <a:pPr marL="936625" lvl="2" indent="-571500">
              <a:buFont typeface="+mj-lt"/>
              <a:buAutoNum type="romanLcPeriod"/>
            </a:pPr>
            <a:r>
              <a:rPr lang="en-GB" sz="2800" dirty="0">
                <a:solidFill>
                  <a:schemeClr val="accent2">
                    <a:lumMod val="75000"/>
                  </a:schemeClr>
                </a:solidFill>
                <a:latin typeface="Garamond" panose="02020404030301010803" pitchFamily="18" charset="0"/>
              </a:rPr>
              <a:t>major divisions and conflict within the local black and coloured communities which have repeatedly thwarted the progress or launch of several carefully crafted project proposals which would have offered local benefits including for local tourism entrepreneurs. </a:t>
            </a:r>
          </a:p>
        </p:txBody>
      </p:sp>
    </p:spTree>
    <p:extLst>
      <p:ext uri="{BB962C8B-B14F-4D97-AF65-F5344CB8AC3E}">
        <p14:creationId xmlns:p14="http://schemas.microsoft.com/office/powerpoint/2010/main" val="3454513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9E12-7F4A-4423-976E-4385CBE28D88}"/>
              </a:ext>
            </a:extLst>
          </p:cNvPr>
          <p:cNvSpPr>
            <a:spLocks noGrp="1"/>
          </p:cNvSpPr>
          <p:nvPr>
            <p:ph type="title"/>
          </p:nvPr>
        </p:nvSpPr>
        <p:spPr/>
        <p:txBody>
          <a:bodyPr/>
          <a:lstStyle/>
          <a:p>
            <a:r>
              <a:rPr lang="en-ZA" sz="4000" dirty="0">
                <a:latin typeface="Book Antiqua" panose="02040602050305030304" pitchFamily="18" charset="0"/>
              </a:rPr>
              <a:t>Overstrand: Key Conclusions</a:t>
            </a:r>
          </a:p>
        </p:txBody>
      </p:sp>
      <p:sp>
        <p:nvSpPr>
          <p:cNvPr id="3" name="Content Placeholder 2">
            <a:extLst>
              <a:ext uri="{FF2B5EF4-FFF2-40B4-BE49-F238E27FC236}">
                <a16:creationId xmlns:a16="http://schemas.microsoft.com/office/drawing/2014/main" id="{6C60DF3D-D4A2-4D6A-8AA8-81F43E87E8D7}"/>
              </a:ext>
            </a:extLst>
          </p:cNvPr>
          <p:cNvSpPr>
            <a:spLocks noGrp="1"/>
          </p:cNvSpPr>
          <p:nvPr>
            <p:ph idx="1"/>
          </p:nvPr>
        </p:nvSpPr>
        <p:spPr>
          <a:xfrm>
            <a:off x="190170" y="1070768"/>
            <a:ext cx="11630355" cy="5080649"/>
          </a:xfrm>
        </p:spPr>
        <p:txBody>
          <a:bodyPr>
            <a:noAutofit/>
          </a:bodyPr>
          <a:lstStyle/>
          <a:p>
            <a:pPr marL="514350" indent="-514350"/>
            <a:r>
              <a:rPr lang="en-ZA" sz="3000" dirty="0">
                <a:latin typeface="Garamond" panose="02020404030301010803" pitchFamily="18" charset="0"/>
              </a:rPr>
              <a:t>Our findings suggest that procurement processes around state assets in tourism are of minor significance – </a:t>
            </a:r>
            <a:r>
              <a:rPr lang="en-ZA" sz="3000" b="1" dirty="0">
                <a:latin typeface="Garamond" panose="02020404030301010803" pitchFamily="18" charset="0"/>
              </a:rPr>
              <a:t>a sideshow in many ways </a:t>
            </a:r>
            <a:r>
              <a:rPr lang="en-ZA" sz="3000" dirty="0">
                <a:latin typeface="Garamond" panose="02020404030301010803" pitchFamily="18" charset="0"/>
              </a:rPr>
              <a:t>- as compared to the </a:t>
            </a:r>
            <a:r>
              <a:rPr lang="en-ZA" sz="3000" b="1" dirty="0">
                <a:latin typeface="Garamond" panose="02020404030301010803" pitchFamily="18" charset="0"/>
              </a:rPr>
              <a:t>catalogue of missed opportunities and blockages </a:t>
            </a:r>
            <a:r>
              <a:rPr lang="en-ZA" sz="3000" dirty="0">
                <a:latin typeface="Garamond" panose="02020404030301010803" pitchFamily="18" charset="0"/>
              </a:rPr>
              <a:t>relating to the maximisation of rich municipal assets for further tourism development in the Overstrand, including with real potential opportunities for expanding the involvement of entrepreneurs from marginalized communities.     </a:t>
            </a:r>
          </a:p>
          <a:p>
            <a:pPr marL="514350" indent="-514350"/>
            <a:endParaRPr lang="en-ZA" sz="3000" dirty="0">
              <a:latin typeface="Garamond" panose="02020404030301010803" pitchFamily="18" charset="0"/>
            </a:endParaRPr>
          </a:p>
        </p:txBody>
      </p:sp>
    </p:spTree>
    <p:extLst>
      <p:ext uri="{BB962C8B-B14F-4D97-AF65-F5344CB8AC3E}">
        <p14:creationId xmlns:p14="http://schemas.microsoft.com/office/powerpoint/2010/main" val="2837346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1"/>
            <a:ext cx="11528006" cy="895764"/>
          </a:xfrm>
        </p:spPr>
        <p:txBody>
          <a:bodyPr/>
          <a:lstStyle/>
          <a:p>
            <a:r>
              <a:rPr lang="en-ZA" sz="6000" dirty="0">
                <a:latin typeface="Book Antiqua" panose="02040602050305030304" pitchFamily="18" charset="0"/>
              </a:rPr>
              <a:t>THE PILANESBERG STUDY</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3856505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7BCA-A747-435D-B8E3-FA02FE23A4C2}"/>
              </a:ext>
            </a:extLst>
          </p:cNvPr>
          <p:cNvSpPr>
            <a:spLocks noGrp="1"/>
          </p:cNvSpPr>
          <p:nvPr>
            <p:ph type="title"/>
          </p:nvPr>
        </p:nvSpPr>
        <p:spPr/>
        <p:txBody>
          <a:bodyPr/>
          <a:lstStyle/>
          <a:p>
            <a:r>
              <a:rPr lang="en-US" sz="4000" dirty="0">
                <a:latin typeface="Book Antiqua" panose="02040602050305030304" pitchFamily="18" charset="0"/>
              </a:rPr>
              <a:t>The Pilanesberg National Park (PNP)</a:t>
            </a:r>
          </a:p>
        </p:txBody>
      </p:sp>
      <p:sp>
        <p:nvSpPr>
          <p:cNvPr id="3" name="Content Placeholder 2">
            <a:extLst>
              <a:ext uri="{FF2B5EF4-FFF2-40B4-BE49-F238E27FC236}">
                <a16:creationId xmlns:a16="http://schemas.microsoft.com/office/drawing/2014/main" id="{268665B8-77CA-40AC-9A3C-A0746DCC4BD7}"/>
              </a:ext>
            </a:extLst>
          </p:cNvPr>
          <p:cNvSpPr>
            <a:spLocks noGrp="1"/>
          </p:cNvSpPr>
          <p:nvPr>
            <p:ph idx="1"/>
          </p:nvPr>
        </p:nvSpPr>
        <p:spPr>
          <a:xfrm>
            <a:off x="368300" y="917224"/>
            <a:ext cx="11452225" cy="5305445"/>
          </a:xfrm>
        </p:spPr>
        <p:txBody>
          <a:bodyPr>
            <a:noAutofit/>
          </a:bodyPr>
          <a:lstStyle/>
          <a:p>
            <a:pPr marL="360000" lvl="1" indent="-360000">
              <a:lnSpc>
                <a:spcPct val="114000"/>
              </a:lnSpc>
              <a:spcBef>
                <a:spcPts val="1200"/>
              </a:spcBef>
            </a:pPr>
            <a:r>
              <a:rPr lang="en-US" sz="3000" dirty="0">
                <a:latin typeface="Garamond" panose="02020404030301010803" pitchFamily="18" charset="0"/>
              </a:rPr>
              <a:t>Pilanesberg National Park (</a:t>
            </a:r>
            <a:r>
              <a:rPr lang="en-US" sz="3000" b="1" dirty="0">
                <a:solidFill>
                  <a:schemeClr val="accent4">
                    <a:lumMod val="75000"/>
                  </a:schemeClr>
                </a:solidFill>
                <a:latin typeface="Garamond" panose="02020404030301010803" pitchFamily="18" charset="0"/>
              </a:rPr>
              <a:t>PNP</a:t>
            </a:r>
            <a:r>
              <a:rPr lang="en-US" sz="3000" dirty="0">
                <a:latin typeface="Garamond" panose="02020404030301010803" pitchFamily="18" charset="0"/>
              </a:rPr>
              <a:t>)- Big Five Game Reserve</a:t>
            </a:r>
          </a:p>
          <a:p>
            <a:pPr marL="360000" lvl="1" indent="-360000">
              <a:lnSpc>
                <a:spcPct val="114000"/>
              </a:lnSpc>
              <a:spcBef>
                <a:spcPts val="1200"/>
              </a:spcBef>
            </a:pPr>
            <a:r>
              <a:rPr lang="en-US" sz="3000" dirty="0">
                <a:latin typeface="Garamond" panose="02020404030301010803" pitchFamily="18" charset="0"/>
              </a:rPr>
              <a:t>Located in Moses </a:t>
            </a:r>
            <a:r>
              <a:rPr lang="en-US" sz="3000" dirty="0" err="1">
                <a:latin typeface="Garamond" panose="02020404030301010803" pitchFamily="18" charset="0"/>
              </a:rPr>
              <a:t>Kotane</a:t>
            </a:r>
            <a:r>
              <a:rPr lang="en-US" sz="3000" dirty="0">
                <a:latin typeface="Garamond" panose="02020404030301010803" pitchFamily="18" charset="0"/>
              </a:rPr>
              <a:t> Municipality, </a:t>
            </a:r>
            <a:r>
              <a:rPr lang="en-US" sz="3000" dirty="0" err="1">
                <a:latin typeface="Garamond" panose="02020404030301010803" pitchFamily="18" charset="0"/>
              </a:rPr>
              <a:t>Bojonala</a:t>
            </a:r>
            <a:r>
              <a:rPr lang="en-US" sz="3000" dirty="0">
                <a:latin typeface="Garamond" panose="02020404030301010803" pitchFamily="18" charset="0"/>
              </a:rPr>
              <a:t> Region, North West Province</a:t>
            </a:r>
          </a:p>
          <a:p>
            <a:pPr marL="360000" lvl="1" indent="-360000">
              <a:lnSpc>
                <a:spcPct val="114000"/>
              </a:lnSpc>
              <a:spcBef>
                <a:spcPts val="1200"/>
              </a:spcBef>
            </a:pPr>
            <a:r>
              <a:rPr lang="en-US" sz="3000" dirty="0">
                <a:latin typeface="Garamond" panose="02020404030301010803" pitchFamily="18" charset="0"/>
              </a:rPr>
              <a:t>Operated by North West Parks Board</a:t>
            </a:r>
          </a:p>
          <a:p>
            <a:pPr marL="360000" lvl="1" indent="-360000">
              <a:lnSpc>
                <a:spcPct val="114000"/>
              </a:lnSpc>
              <a:spcBef>
                <a:spcPts val="1200"/>
              </a:spcBef>
            </a:pPr>
            <a:r>
              <a:rPr lang="en-ZA" sz="3000" dirty="0">
                <a:latin typeface="Garamond" panose="02020404030301010803" pitchFamily="18" charset="0"/>
              </a:rPr>
              <a:t>Previously part of the homeland or Bantustan of Tswana people called </a:t>
            </a:r>
            <a:r>
              <a:rPr lang="en-ZA" sz="3000" b="1" dirty="0">
                <a:solidFill>
                  <a:srgbClr val="D95900"/>
                </a:solidFill>
                <a:latin typeface="Garamond" panose="02020404030301010803" pitchFamily="18" charset="0"/>
              </a:rPr>
              <a:t>Bophuthatswana</a:t>
            </a:r>
          </a:p>
          <a:p>
            <a:pPr marL="542880" lvl="3" indent="-360000">
              <a:lnSpc>
                <a:spcPct val="114000"/>
              </a:lnSpc>
              <a:spcBef>
                <a:spcPts val="1200"/>
              </a:spcBef>
              <a:buFont typeface="Courier New" panose="02070309020205020404" pitchFamily="49" charset="0"/>
              <a:buChar char="o"/>
            </a:pPr>
            <a:r>
              <a:rPr lang="en-ZA" sz="2800" dirty="0" err="1">
                <a:latin typeface="Garamond" panose="02020404030301010803" pitchFamily="18" charset="0"/>
              </a:rPr>
              <a:t>Manyane</a:t>
            </a:r>
            <a:r>
              <a:rPr lang="en-ZA" sz="2800" dirty="0">
                <a:latin typeface="Garamond" panose="02020404030301010803" pitchFamily="18" charset="0"/>
              </a:rPr>
              <a:t> and </a:t>
            </a:r>
            <a:r>
              <a:rPr lang="en-ZA" sz="2800" dirty="0" err="1">
                <a:latin typeface="Garamond" panose="02020404030301010803" pitchFamily="18" charset="0"/>
              </a:rPr>
              <a:t>Bakglata</a:t>
            </a:r>
            <a:r>
              <a:rPr lang="en-ZA" sz="2800" dirty="0">
                <a:latin typeface="Garamond" panose="02020404030301010803" pitchFamily="18" charset="0"/>
              </a:rPr>
              <a:t> are the major tribal authorities in the area </a:t>
            </a:r>
          </a:p>
          <a:p>
            <a:pPr marL="360000" lvl="1" indent="-360000">
              <a:lnSpc>
                <a:spcPct val="114000"/>
              </a:lnSpc>
            </a:pPr>
            <a:r>
              <a:rPr lang="en-US" sz="3000" dirty="0">
                <a:latin typeface="Garamond" panose="02020404030301010803" pitchFamily="18" charset="0"/>
              </a:rPr>
              <a:t>Began establishment in 1979, wildlife then reintroduced </a:t>
            </a:r>
          </a:p>
          <a:p>
            <a:pPr marL="542880" lvl="2" indent="-360000">
              <a:lnSpc>
                <a:spcPct val="114000"/>
              </a:lnSpc>
              <a:buFont typeface="Courier New" panose="02070309020205020404" pitchFamily="49" charset="0"/>
              <a:buChar char="o"/>
            </a:pPr>
            <a:r>
              <a:rPr lang="en-US" sz="2800" dirty="0">
                <a:latin typeface="Garamond" panose="02020404030301010803" pitchFamily="18" charset="0"/>
              </a:rPr>
              <a:t>550km</a:t>
            </a:r>
            <a:r>
              <a:rPr lang="en-US" sz="2800" baseline="30000" dirty="0">
                <a:latin typeface="Garamond" panose="02020404030301010803" pitchFamily="18" charset="0"/>
              </a:rPr>
              <a:t>2</a:t>
            </a:r>
            <a:endParaRPr lang="en-US" sz="2800" dirty="0">
              <a:latin typeface="Garamond" panose="02020404030301010803" pitchFamily="18" charset="0"/>
            </a:endParaRPr>
          </a:p>
        </p:txBody>
      </p:sp>
    </p:spTree>
    <p:extLst>
      <p:ext uri="{BB962C8B-B14F-4D97-AF65-F5344CB8AC3E}">
        <p14:creationId xmlns:p14="http://schemas.microsoft.com/office/powerpoint/2010/main" val="3565443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73DDDB-BD72-403F-B0B8-E29095B17082}"/>
              </a:ext>
            </a:extLst>
          </p:cNvPr>
          <p:cNvPicPr>
            <a:picLocks noChangeAspect="1"/>
          </p:cNvPicPr>
          <p:nvPr/>
        </p:nvPicPr>
        <p:blipFill>
          <a:blip r:embed="rId2"/>
          <a:stretch>
            <a:fillRect/>
          </a:stretch>
        </p:blipFill>
        <p:spPr>
          <a:xfrm>
            <a:off x="1304220" y="0"/>
            <a:ext cx="9324195" cy="6717455"/>
          </a:xfrm>
          <a:prstGeom prst="rect">
            <a:avLst/>
          </a:prstGeom>
        </p:spPr>
      </p:pic>
    </p:spTree>
    <p:extLst>
      <p:ext uri="{BB962C8B-B14F-4D97-AF65-F5344CB8AC3E}">
        <p14:creationId xmlns:p14="http://schemas.microsoft.com/office/powerpoint/2010/main" val="2814348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7BCA-A747-435D-B8E3-FA02FE23A4C2}"/>
              </a:ext>
            </a:extLst>
          </p:cNvPr>
          <p:cNvSpPr>
            <a:spLocks noGrp="1"/>
          </p:cNvSpPr>
          <p:nvPr>
            <p:ph type="title"/>
          </p:nvPr>
        </p:nvSpPr>
        <p:spPr/>
        <p:txBody>
          <a:bodyPr/>
          <a:lstStyle/>
          <a:p>
            <a:r>
              <a:rPr lang="en-US" sz="4000" dirty="0">
                <a:solidFill>
                  <a:srgbClr val="26003B"/>
                </a:solidFill>
                <a:latin typeface="Book Antiqua" panose="02040602050305030304" pitchFamily="18" charset="0"/>
              </a:rPr>
              <a:t>The Pilanesberg National Park (PNP)</a:t>
            </a:r>
            <a:endParaRPr lang="en-US"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268665B8-77CA-40AC-9A3C-A0746DCC4BD7}"/>
              </a:ext>
            </a:extLst>
          </p:cNvPr>
          <p:cNvSpPr>
            <a:spLocks noGrp="1"/>
          </p:cNvSpPr>
          <p:nvPr>
            <p:ph idx="1"/>
          </p:nvPr>
        </p:nvSpPr>
        <p:spPr>
          <a:xfrm>
            <a:off x="368300" y="917225"/>
            <a:ext cx="11452225" cy="5115440"/>
          </a:xfrm>
        </p:spPr>
        <p:txBody>
          <a:bodyPr>
            <a:noAutofit/>
          </a:bodyPr>
          <a:lstStyle/>
          <a:p>
            <a:pPr marL="360000" lvl="1" indent="-360000">
              <a:lnSpc>
                <a:spcPct val="114000"/>
              </a:lnSpc>
            </a:pPr>
            <a:r>
              <a:rPr lang="en-US" sz="3000" dirty="0">
                <a:latin typeface="Garamond" panose="02020404030301010803" pitchFamily="18" charset="0"/>
              </a:rPr>
              <a:t>Currently the park houses different accommodation options </a:t>
            </a:r>
          </a:p>
          <a:p>
            <a:pPr marL="542880" lvl="3" indent="-360000">
              <a:lnSpc>
                <a:spcPct val="114000"/>
              </a:lnSpc>
              <a:buFont typeface="Courier New" panose="02070309020205020404" pitchFamily="49" charset="0"/>
              <a:buChar char="o"/>
            </a:pPr>
            <a:r>
              <a:rPr lang="en-US" sz="2800" dirty="0">
                <a:latin typeface="Garamond" panose="02020404030301010803" pitchFamily="18" charset="0"/>
              </a:rPr>
              <a:t>Eight accommodation options are found within the park boundaries</a:t>
            </a:r>
          </a:p>
          <a:p>
            <a:pPr marL="360000" lvl="1" indent="-360000">
              <a:lnSpc>
                <a:spcPct val="114000"/>
              </a:lnSpc>
            </a:pPr>
            <a:r>
              <a:rPr lang="en-ZA" sz="3000" dirty="0">
                <a:latin typeface="Garamond" panose="02020404030301010803" pitchFamily="18" charset="0"/>
              </a:rPr>
              <a:t>One private company currently has concession to conduct game drives in the park, aside from the lodges and neighbouring Black Rhino Reserve lodges</a:t>
            </a:r>
            <a:r>
              <a:rPr lang="en-US" sz="3000" dirty="0">
                <a:latin typeface="Garamond" panose="02020404030301010803" pitchFamily="18" charset="0"/>
              </a:rPr>
              <a:t>.</a:t>
            </a:r>
          </a:p>
          <a:p>
            <a:pPr marL="360000" lvl="1" indent="-360000">
              <a:lnSpc>
                <a:spcPct val="114000"/>
              </a:lnSpc>
            </a:pPr>
            <a:r>
              <a:rPr lang="en-US" sz="3000" dirty="0">
                <a:latin typeface="Garamond" panose="02020404030301010803" pitchFamily="18" charset="0"/>
              </a:rPr>
              <a:t>Evaluation of the extent of SMME engagement will be carried out in two opposite forms:</a:t>
            </a:r>
          </a:p>
          <a:p>
            <a:pPr marL="941387" lvl="4" indent="-457200">
              <a:lnSpc>
                <a:spcPct val="114000"/>
              </a:lnSpc>
              <a:buFont typeface="Courier New" panose="02070309020205020404" pitchFamily="49" charset="0"/>
              <a:buChar char="o"/>
            </a:pPr>
            <a:r>
              <a:rPr lang="en-US" sz="2800" b="1" dirty="0">
                <a:solidFill>
                  <a:srgbClr val="D95900"/>
                </a:solidFill>
                <a:latin typeface="Garamond" panose="02020404030301010803" pitchFamily="18" charset="0"/>
              </a:rPr>
              <a:t>Demand Side Analysis </a:t>
            </a:r>
            <a:r>
              <a:rPr lang="en-US" sz="2800" dirty="0">
                <a:solidFill>
                  <a:srgbClr val="D95900"/>
                </a:solidFill>
                <a:latin typeface="Garamond" panose="02020404030301010803" pitchFamily="18" charset="0"/>
              </a:rPr>
              <a:t>– the consumers of SMME services</a:t>
            </a:r>
          </a:p>
          <a:p>
            <a:pPr marL="941387" lvl="4" indent="-457200">
              <a:lnSpc>
                <a:spcPct val="114000"/>
              </a:lnSpc>
              <a:buFont typeface="Courier New" panose="02070309020205020404" pitchFamily="49" charset="0"/>
              <a:buChar char="o"/>
            </a:pPr>
            <a:r>
              <a:rPr lang="en-US" sz="2800" b="1" dirty="0">
                <a:solidFill>
                  <a:srgbClr val="D95900"/>
                </a:solidFill>
                <a:latin typeface="Garamond" panose="02020404030301010803" pitchFamily="18" charset="0"/>
              </a:rPr>
              <a:t>Supply Side Analysis </a:t>
            </a:r>
            <a:r>
              <a:rPr lang="en-US" sz="2800" dirty="0">
                <a:solidFill>
                  <a:srgbClr val="D95900"/>
                </a:solidFill>
                <a:latin typeface="Garamond" panose="02020404030301010803" pitchFamily="18" charset="0"/>
              </a:rPr>
              <a:t>– the suppliers of SMME services</a:t>
            </a:r>
            <a:endParaRPr lang="en-ZA" sz="2800" dirty="0">
              <a:solidFill>
                <a:srgbClr val="D95900"/>
              </a:solidFill>
              <a:latin typeface="Garamond" panose="02020404030301010803" pitchFamily="18" charset="0"/>
            </a:endParaRPr>
          </a:p>
          <a:p>
            <a:pPr>
              <a:lnSpc>
                <a:spcPct val="114000"/>
              </a:lnSpc>
            </a:pPr>
            <a:endParaRPr lang="en-US" sz="3000" dirty="0">
              <a:latin typeface="Garamond" panose="02020404030301010803" pitchFamily="18" charset="0"/>
            </a:endParaRPr>
          </a:p>
        </p:txBody>
      </p:sp>
    </p:spTree>
    <p:extLst>
      <p:ext uri="{BB962C8B-B14F-4D97-AF65-F5344CB8AC3E}">
        <p14:creationId xmlns:p14="http://schemas.microsoft.com/office/powerpoint/2010/main" val="192979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47BF-DFF3-4534-A87C-DF9D0EFBABD0}"/>
              </a:ext>
            </a:extLst>
          </p:cNvPr>
          <p:cNvSpPr>
            <a:spLocks noGrp="1"/>
          </p:cNvSpPr>
          <p:nvPr>
            <p:ph type="title"/>
          </p:nvPr>
        </p:nvSpPr>
        <p:spPr/>
        <p:txBody>
          <a:bodyPr/>
          <a:lstStyle/>
          <a:p>
            <a:r>
              <a:rPr lang="en-US" sz="4000" dirty="0">
                <a:latin typeface="Book Antiqua" panose="02040602050305030304" pitchFamily="18" charset="0"/>
              </a:rPr>
              <a:t>Study Approach: Mixed Methods</a:t>
            </a:r>
          </a:p>
        </p:txBody>
      </p:sp>
      <p:sp>
        <p:nvSpPr>
          <p:cNvPr id="3" name="Content Placeholder 2">
            <a:extLst>
              <a:ext uri="{FF2B5EF4-FFF2-40B4-BE49-F238E27FC236}">
                <a16:creationId xmlns:a16="http://schemas.microsoft.com/office/drawing/2014/main" id="{0D882B07-B81E-40B8-A8AB-5D6C740857CE}"/>
              </a:ext>
            </a:extLst>
          </p:cNvPr>
          <p:cNvSpPr>
            <a:spLocks noGrp="1"/>
          </p:cNvSpPr>
          <p:nvPr>
            <p:ph idx="1"/>
          </p:nvPr>
        </p:nvSpPr>
        <p:spPr>
          <a:xfrm>
            <a:off x="359999" y="1038211"/>
            <a:ext cx="11598453" cy="5125083"/>
          </a:xfrm>
        </p:spPr>
        <p:txBody>
          <a:bodyPr>
            <a:noAutofit/>
          </a:bodyPr>
          <a:lstStyle/>
          <a:p>
            <a:pPr marL="0" indent="0">
              <a:lnSpc>
                <a:spcPct val="150000"/>
              </a:lnSpc>
              <a:buNone/>
            </a:pPr>
            <a:r>
              <a:rPr lang="en-US" sz="3000" b="1" dirty="0">
                <a:latin typeface="Garamond" panose="02020404030301010803" pitchFamily="18" charset="0"/>
              </a:rPr>
              <a:t>Demand Side - Qualitative</a:t>
            </a:r>
          </a:p>
          <a:p>
            <a:pPr marL="687388" lvl="1" indent="-514350">
              <a:lnSpc>
                <a:spcPct val="150000"/>
              </a:lnSpc>
            </a:pPr>
            <a:r>
              <a:rPr lang="en-US" sz="2800" dirty="0">
                <a:latin typeface="Garamond" panose="02020404030301010803" pitchFamily="18" charset="0"/>
              </a:rPr>
              <a:t>Focus on the perceptions and processes of the asset: </a:t>
            </a:r>
            <a:r>
              <a:rPr lang="en-US" sz="2800" b="1" dirty="0">
                <a:solidFill>
                  <a:schemeClr val="accent4">
                    <a:lumMod val="75000"/>
                  </a:schemeClr>
                </a:solidFill>
                <a:latin typeface="Garamond" panose="02020404030301010803" pitchFamily="18" charset="0"/>
              </a:rPr>
              <a:t>PNP</a:t>
            </a:r>
          </a:p>
          <a:p>
            <a:pPr marL="687388" lvl="1" indent="-514350">
              <a:lnSpc>
                <a:spcPct val="150000"/>
              </a:lnSpc>
            </a:pPr>
            <a:r>
              <a:rPr lang="en-US" sz="2800" dirty="0">
                <a:latin typeface="Garamond" panose="02020404030301010803" pitchFamily="18" charset="0"/>
              </a:rPr>
              <a:t>In-depth interviews with: </a:t>
            </a:r>
            <a:r>
              <a:rPr lang="en-US" sz="2800" dirty="0">
                <a:solidFill>
                  <a:schemeClr val="accent4">
                    <a:lumMod val="75000"/>
                  </a:schemeClr>
                </a:solidFill>
                <a:latin typeface="Garamond" panose="02020404030301010803" pitchFamily="18" charset="0"/>
              </a:rPr>
              <a:t>Procurement managers and/or general managers of all facilities; Park manager; CEO of NWPB; Procurement director of NWPB</a:t>
            </a:r>
          </a:p>
          <a:p>
            <a:pPr marL="0" indent="0">
              <a:buNone/>
            </a:pPr>
            <a:r>
              <a:rPr lang="en-GB" sz="3000" b="1" dirty="0">
                <a:latin typeface="Garamond" panose="02020404030301010803" pitchFamily="18" charset="0"/>
              </a:rPr>
              <a:t>Supply Side – Qualitative and Quantitative</a:t>
            </a:r>
          </a:p>
          <a:p>
            <a:pPr marL="630238" lvl="1" indent="-457200"/>
            <a:r>
              <a:rPr lang="en-GB" sz="2800" dirty="0">
                <a:latin typeface="Garamond" panose="02020404030301010803" pitchFamily="18" charset="0"/>
              </a:rPr>
              <a:t>Interviews with </a:t>
            </a:r>
            <a:r>
              <a:rPr lang="en-GB" sz="2800" b="1" dirty="0">
                <a:latin typeface="Garamond" panose="02020404030301010803" pitchFamily="18" charset="0"/>
              </a:rPr>
              <a:t>black SMME owners </a:t>
            </a:r>
            <a:r>
              <a:rPr lang="en-GB" sz="2800" dirty="0">
                <a:latin typeface="Garamond" panose="02020404030301010803" pitchFamily="18" charset="0"/>
              </a:rPr>
              <a:t>in the area.</a:t>
            </a:r>
          </a:p>
          <a:p>
            <a:pPr marL="630238" lvl="1" indent="-457200"/>
            <a:r>
              <a:rPr lang="en-GB" sz="2800" dirty="0">
                <a:latin typeface="Garamond" panose="02020404030301010803" pitchFamily="18" charset="0"/>
              </a:rPr>
              <a:t>Interviews with SMME Support stakeholders in the Pilanesberg area. </a:t>
            </a:r>
          </a:p>
          <a:p>
            <a:pPr marL="630238" lvl="1" indent="-457200"/>
            <a:r>
              <a:rPr lang="en-GB" sz="2800" dirty="0">
                <a:latin typeface="Garamond" panose="02020404030301010803" pitchFamily="18" charset="0"/>
              </a:rPr>
              <a:t>Survey of </a:t>
            </a:r>
            <a:r>
              <a:rPr lang="en-GB" sz="2800" b="1" dirty="0">
                <a:latin typeface="Garamond" panose="02020404030301010803" pitchFamily="18" charset="0"/>
              </a:rPr>
              <a:t>277 black-owned SMMEs.</a:t>
            </a:r>
          </a:p>
        </p:txBody>
      </p:sp>
    </p:spTree>
    <p:extLst>
      <p:ext uri="{BB962C8B-B14F-4D97-AF65-F5344CB8AC3E}">
        <p14:creationId xmlns:p14="http://schemas.microsoft.com/office/powerpoint/2010/main" val="2674178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0"/>
            <a:ext cx="11528006" cy="3187702"/>
          </a:xfrm>
        </p:spPr>
        <p:txBody>
          <a:bodyPr/>
          <a:lstStyle/>
          <a:p>
            <a:r>
              <a:rPr lang="en-ZA" sz="6000" dirty="0">
                <a:latin typeface="Book Antiqua" panose="02040602050305030304" pitchFamily="18" charset="0"/>
              </a:rPr>
              <a:t>THE PILANESBERG STUDY:</a:t>
            </a:r>
            <a:r>
              <a:rPr lang="en-ZA" sz="5400" dirty="0">
                <a:latin typeface="Book Antiqua" panose="02040602050305030304" pitchFamily="18" charset="0"/>
              </a:rPr>
              <a:t/>
            </a:r>
            <a:br>
              <a:rPr lang="en-ZA" sz="5400" dirty="0">
                <a:latin typeface="Book Antiqua" panose="02040602050305030304" pitchFamily="18" charset="0"/>
              </a:rPr>
            </a:br>
            <a:r>
              <a:rPr lang="en-ZA" sz="5400" dirty="0">
                <a:latin typeface="Book Antiqua" panose="02040602050305030304" pitchFamily="18" charset="0"/>
              </a:rPr>
              <a:t>			</a:t>
            </a:r>
            <a:r>
              <a:rPr lang="en-US" sz="4400" dirty="0">
                <a:solidFill>
                  <a:srgbClr val="D95900"/>
                </a:solidFill>
                <a:latin typeface="Book Antiqua" panose="02040602050305030304" pitchFamily="18" charset="0"/>
              </a:rPr>
              <a:t>Key Findings:</a:t>
            </a:r>
            <a:br>
              <a:rPr lang="en-US" sz="4400" dirty="0">
                <a:solidFill>
                  <a:srgbClr val="D95900"/>
                </a:solidFill>
                <a:latin typeface="Book Antiqua" panose="02040602050305030304" pitchFamily="18" charset="0"/>
              </a:rPr>
            </a:br>
            <a:r>
              <a:rPr lang="en-US" sz="4400" dirty="0">
                <a:solidFill>
                  <a:srgbClr val="D95900"/>
                </a:solidFill>
                <a:latin typeface="Book Antiqua" panose="02040602050305030304" pitchFamily="18" charset="0"/>
              </a:rPr>
              <a:t>				</a:t>
            </a:r>
            <a:r>
              <a:rPr lang="en-US" sz="4400" i="1" dirty="0">
                <a:solidFill>
                  <a:srgbClr val="D95900"/>
                </a:solidFill>
                <a:latin typeface="Book Antiqua" panose="02040602050305030304" pitchFamily="18" charset="0"/>
              </a:rPr>
              <a:t>The Demand Side (DD)</a:t>
            </a:r>
            <a:endParaRPr lang="en-ZA" sz="5400" i="1"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653772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98B741-914A-4175-8404-8B2190C19787}"/>
              </a:ext>
            </a:extLst>
          </p:cNvPr>
          <p:cNvPicPr>
            <a:picLocks noGrp="1" noChangeAspect="1"/>
          </p:cNvPicPr>
          <p:nvPr>
            <p:ph sz="half" idx="1"/>
          </p:nvPr>
        </p:nvPicPr>
        <p:blipFill>
          <a:blip r:embed="rId2"/>
          <a:stretch>
            <a:fillRect/>
          </a:stretch>
        </p:blipFill>
        <p:spPr>
          <a:xfrm>
            <a:off x="570016" y="-27388"/>
            <a:ext cx="11269683" cy="6885388"/>
          </a:xfrm>
        </p:spPr>
      </p:pic>
      <p:sp>
        <p:nvSpPr>
          <p:cNvPr id="2" name="Title 1">
            <a:extLst>
              <a:ext uri="{FF2B5EF4-FFF2-40B4-BE49-F238E27FC236}">
                <a16:creationId xmlns:a16="http://schemas.microsoft.com/office/drawing/2014/main" id="{680CFA05-3374-4BEE-B000-FA237A7B89B8}"/>
              </a:ext>
            </a:extLst>
          </p:cNvPr>
          <p:cNvSpPr>
            <a:spLocks noGrp="1"/>
          </p:cNvSpPr>
          <p:nvPr>
            <p:ph type="title"/>
          </p:nvPr>
        </p:nvSpPr>
        <p:spPr>
          <a:xfrm>
            <a:off x="2842450" y="201881"/>
            <a:ext cx="7192199" cy="528934"/>
          </a:xfrm>
        </p:spPr>
        <p:txBody>
          <a:bodyPr/>
          <a:lstStyle/>
          <a:p>
            <a:r>
              <a:rPr lang="en-US" dirty="0">
                <a:solidFill>
                  <a:schemeClr val="accent4">
                    <a:lumMod val="75000"/>
                  </a:schemeClr>
                </a:solidFill>
              </a:rPr>
              <a:t>Facilities in the Pilanesberg National Park</a:t>
            </a:r>
          </a:p>
        </p:txBody>
      </p:sp>
    </p:spTree>
    <p:extLst>
      <p:ext uri="{BB962C8B-B14F-4D97-AF65-F5344CB8AC3E}">
        <p14:creationId xmlns:p14="http://schemas.microsoft.com/office/powerpoint/2010/main" val="110502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37" y="329184"/>
            <a:ext cx="11460525" cy="512065"/>
          </a:xfrm>
        </p:spPr>
        <p:txBody>
          <a:bodyPr/>
          <a:lstStyle/>
          <a:p>
            <a:r>
              <a:rPr lang="en-ZA" sz="4000" dirty="0">
                <a:latin typeface="Book Antiqua" panose="02040602050305030304" pitchFamily="18" charset="0"/>
              </a:rPr>
              <a:t>Policy Context : Inclusive Tourism </a:t>
            </a:r>
          </a:p>
        </p:txBody>
      </p:sp>
      <p:sp>
        <p:nvSpPr>
          <p:cNvPr id="3" name="Content Placeholder 2"/>
          <p:cNvSpPr>
            <a:spLocks noGrp="1"/>
          </p:cNvSpPr>
          <p:nvPr>
            <p:ph idx="1"/>
          </p:nvPr>
        </p:nvSpPr>
        <p:spPr>
          <a:xfrm>
            <a:off x="365737" y="841249"/>
            <a:ext cx="11030050" cy="5285231"/>
          </a:xfrm>
        </p:spPr>
        <p:txBody>
          <a:bodyPr>
            <a:noAutofit/>
          </a:bodyPr>
          <a:lstStyle/>
          <a:p>
            <a:pPr>
              <a:spcBef>
                <a:spcPts val="0"/>
              </a:spcBef>
              <a:spcAft>
                <a:spcPts val="1200"/>
              </a:spcAft>
            </a:pPr>
            <a:r>
              <a:rPr lang="en-GB" sz="3000" dirty="0">
                <a:latin typeface="Garamond" panose="02020404030301010803" pitchFamily="18" charset="0"/>
              </a:rPr>
              <a:t>In several pronouncements offered during 2015 by Minister of Tourism considerable attention is accorded to issues of inclusion in the tourism sector and of national government’s understanding of the concept. </a:t>
            </a:r>
          </a:p>
          <a:p>
            <a:pPr>
              <a:spcBef>
                <a:spcPts val="0"/>
              </a:spcBef>
              <a:spcAft>
                <a:spcPts val="1200"/>
              </a:spcAft>
            </a:pPr>
            <a:r>
              <a:rPr lang="en-GB" sz="3000" dirty="0">
                <a:latin typeface="Garamond" panose="02020404030301010803" pitchFamily="18" charset="0"/>
              </a:rPr>
              <a:t>In March 2015 the Minister declared “tourism is not only about the activity of tourism” rather “it is about inclusive economic growth and the better life that it creates for those most in need” (</a:t>
            </a:r>
            <a:r>
              <a:rPr lang="en-GB" sz="3000" u="sng" dirty="0" err="1">
                <a:latin typeface="Calibri Light" panose="020F0302020204030204" pitchFamily="34" charset="0"/>
                <a:cs typeface="Calibri Light" panose="020F0302020204030204" pitchFamily="34" charset="0"/>
              </a:rPr>
              <a:t>Hanekom</a:t>
            </a:r>
            <a:r>
              <a:rPr lang="en-GB" sz="3000" u="sng" dirty="0">
                <a:latin typeface="Calibri Light" panose="020F0302020204030204" pitchFamily="34" charset="0"/>
                <a:cs typeface="Calibri Light" panose="020F0302020204030204" pitchFamily="34" charset="0"/>
              </a:rPr>
              <a:t>, 2015a: 1). </a:t>
            </a:r>
          </a:p>
        </p:txBody>
      </p:sp>
    </p:spTree>
    <p:extLst>
      <p:ext uri="{BB962C8B-B14F-4D97-AF65-F5344CB8AC3E}">
        <p14:creationId xmlns:p14="http://schemas.microsoft.com/office/powerpoint/2010/main" val="38589266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300C-239C-4F32-8956-E6C5D06F354C}"/>
              </a:ext>
            </a:extLst>
          </p:cNvPr>
          <p:cNvSpPr>
            <a:spLocks noGrp="1"/>
          </p:cNvSpPr>
          <p:nvPr>
            <p:ph type="title"/>
          </p:nvPr>
        </p:nvSpPr>
        <p:spPr/>
        <p:txBody>
          <a:bodyPr/>
          <a:lstStyle/>
          <a:p>
            <a:r>
              <a:rPr lang="en-US" sz="3600" dirty="0">
                <a:latin typeface="Book Antiqua" panose="02040602050305030304" pitchFamily="18" charset="0"/>
              </a:rPr>
              <a:t>Pilanesberg</a:t>
            </a:r>
            <a:r>
              <a:rPr lang="en-US" sz="3600" dirty="0">
                <a:solidFill>
                  <a:schemeClr val="accent2">
                    <a:lumMod val="75000"/>
                  </a:schemeClr>
                </a:solidFill>
                <a:latin typeface="Book Antiqua" panose="02040602050305030304" pitchFamily="18" charset="0"/>
              </a:rPr>
              <a:t> </a:t>
            </a:r>
            <a:r>
              <a:rPr lang="en-US" sz="3600" dirty="0">
                <a:latin typeface="Book Antiqua" panose="02040602050305030304" pitchFamily="18" charset="0"/>
              </a:rPr>
              <a:t>Key Findings </a:t>
            </a:r>
            <a:r>
              <a:rPr lang="en-US" sz="3600" dirty="0">
                <a:solidFill>
                  <a:schemeClr val="accent2">
                    <a:lumMod val="75000"/>
                  </a:schemeClr>
                </a:solidFill>
                <a:latin typeface="Book Antiqua" panose="02040602050305030304" pitchFamily="18" charset="0"/>
              </a:rPr>
              <a:t>(DD)</a:t>
            </a:r>
            <a:r>
              <a:rPr lang="en-US" sz="3600" dirty="0">
                <a:latin typeface="Book Antiqua" panose="02040602050305030304" pitchFamily="18" charset="0"/>
              </a:rPr>
              <a:t> - </a:t>
            </a:r>
            <a:r>
              <a:rPr lang="en-US" sz="3600" dirty="0">
                <a:solidFill>
                  <a:schemeClr val="accent2">
                    <a:lumMod val="75000"/>
                  </a:schemeClr>
                </a:solidFill>
                <a:latin typeface="Book Antiqua" panose="02040602050305030304" pitchFamily="18" charset="0"/>
              </a:rPr>
              <a:t>Ownership Structure</a:t>
            </a:r>
          </a:p>
        </p:txBody>
      </p:sp>
      <p:sp>
        <p:nvSpPr>
          <p:cNvPr id="3" name="Content Placeholder 2">
            <a:extLst>
              <a:ext uri="{FF2B5EF4-FFF2-40B4-BE49-F238E27FC236}">
                <a16:creationId xmlns:a16="http://schemas.microsoft.com/office/drawing/2014/main" id="{F4055565-BE19-4218-A9EA-02F340821ABD}"/>
              </a:ext>
            </a:extLst>
          </p:cNvPr>
          <p:cNvSpPr>
            <a:spLocks noGrp="1"/>
          </p:cNvSpPr>
          <p:nvPr>
            <p:ph idx="1"/>
          </p:nvPr>
        </p:nvSpPr>
        <p:spPr>
          <a:xfrm>
            <a:off x="724395" y="917224"/>
            <a:ext cx="10882374" cy="5067939"/>
          </a:xfrm>
        </p:spPr>
        <p:txBody>
          <a:bodyPr/>
          <a:lstStyle/>
          <a:p>
            <a:pPr>
              <a:lnSpc>
                <a:spcPct val="100000"/>
              </a:lnSpc>
              <a:spcAft>
                <a:spcPts val="1200"/>
              </a:spcAft>
            </a:pPr>
            <a:r>
              <a:rPr lang="en-US" sz="3000" dirty="0">
                <a:latin typeface="Garamond" panose="02020404030301010803" pitchFamily="18" charset="0"/>
              </a:rPr>
              <a:t>T</a:t>
            </a:r>
            <a:r>
              <a:rPr lang="en-GB" sz="3000" dirty="0">
                <a:latin typeface="Garamond" panose="02020404030301010803" pitchFamily="18" charset="0"/>
              </a:rPr>
              <a:t>he vast majority of the facilities found in the park are </a:t>
            </a:r>
            <a:r>
              <a:rPr lang="en-GB" sz="3000" b="1" dirty="0">
                <a:latin typeface="Garamond" panose="02020404030301010803" pitchFamily="18" charset="0"/>
              </a:rPr>
              <a:t>privately owned </a:t>
            </a:r>
            <a:r>
              <a:rPr lang="en-GB" sz="3000" dirty="0">
                <a:latin typeface="Garamond" panose="02020404030301010803" pitchFamily="18" charset="0"/>
              </a:rPr>
              <a:t>and those which are state-owned are </a:t>
            </a:r>
            <a:r>
              <a:rPr lang="en-GB" sz="3000" b="1" dirty="0">
                <a:latin typeface="Garamond" panose="02020404030301010803" pitchFamily="18" charset="0"/>
              </a:rPr>
              <a:t>privately managed.</a:t>
            </a:r>
          </a:p>
          <a:p>
            <a:pPr>
              <a:lnSpc>
                <a:spcPct val="100000"/>
              </a:lnSpc>
              <a:spcAft>
                <a:spcPts val="1200"/>
              </a:spcAft>
            </a:pPr>
            <a:r>
              <a:rPr lang="en-GB" sz="3000" dirty="0">
                <a:latin typeface="Garamond" panose="02020404030301010803" pitchFamily="18" charset="0"/>
              </a:rPr>
              <a:t>All the privately-owned lodges are </a:t>
            </a:r>
            <a:r>
              <a:rPr lang="en-GB" sz="3000" b="1" dirty="0">
                <a:latin typeface="Garamond" panose="02020404030301010803" pitchFamily="18" charset="0"/>
              </a:rPr>
              <a:t>located on state-owned land </a:t>
            </a:r>
            <a:r>
              <a:rPr lang="en-GB" sz="3000" dirty="0">
                <a:latin typeface="Garamond" panose="02020404030301010803" pitchFamily="18" charset="0"/>
              </a:rPr>
              <a:t>with </a:t>
            </a:r>
            <a:r>
              <a:rPr lang="en-GB" sz="3000" b="1" dirty="0">
                <a:latin typeface="Garamond" panose="02020404030301010803" pitchFamily="18" charset="0"/>
              </a:rPr>
              <a:t>leases</a:t>
            </a:r>
            <a:r>
              <a:rPr lang="en-GB" sz="3000" dirty="0">
                <a:latin typeface="Garamond" panose="02020404030301010803" pitchFamily="18" charset="0"/>
              </a:rPr>
              <a:t> for various durations</a:t>
            </a:r>
          </a:p>
          <a:p>
            <a:pPr>
              <a:lnSpc>
                <a:spcPct val="100000"/>
              </a:lnSpc>
              <a:spcAft>
                <a:spcPts val="1200"/>
              </a:spcAft>
            </a:pPr>
            <a:r>
              <a:rPr lang="en-GB" sz="3000" dirty="0">
                <a:latin typeface="Garamond" panose="02020404030301010803" pitchFamily="18" charset="0"/>
              </a:rPr>
              <a:t>The land is still state-owned and upon termination of the leases, the lodges would become state property</a:t>
            </a:r>
          </a:p>
          <a:p>
            <a:pPr>
              <a:lnSpc>
                <a:spcPct val="100000"/>
              </a:lnSpc>
              <a:spcAft>
                <a:spcPts val="1200"/>
              </a:spcAft>
            </a:pPr>
            <a:r>
              <a:rPr lang="en-GB" sz="3000" dirty="0">
                <a:latin typeface="Garamond" panose="02020404030301010803" pitchFamily="18" charset="0"/>
              </a:rPr>
              <a:t>The only facilities which are managed in the park itself are the hides, lookout points and picnic spots as well as the roads, fences, watering holes and entrances</a:t>
            </a:r>
            <a:endParaRPr lang="en-US" sz="3000" dirty="0">
              <a:latin typeface="Garamond" panose="02020404030301010803" pitchFamily="18" charset="0"/>
            </a:endParaRPr>
          </a:p>
        </p:txBody>
      </p:sp>
    </p:spTree>
    <p:extLst>
      <p:ext uri="{BB962C8B-B14F-4D97-AF65-F5344CB8AC3E}">
        <p14:creationId xmlns:p14="http://schemas.microsoft.com/office/powerpoint/2010/main" val="3152757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2714-F742-441E-A800-481CEFD9483F}"/>
              </a:ext>
            </a:extLst>
          </p:cNvPr>
          <p:cNvSpPr>
            <a:spLocks noGrp="1"/>
          </p:cNvSpPr>
          <p:nvPr>
            <p:ph type="title"/>
          </p:nvPr>
        </p:nvSpPr>
        <p:spPr>
          <a:xfrm>
            <a:off x="206021" y="197224"/>
            <a:ext cx="11703063" cy="1002183"/>
          </a:xfrm>
        </p:spPr>
        <p:txBody>
          <a:bodyPr/>
          <a:lstStyle/>
          <a:p>
            <a:pPr algn="ctr"/>
            <a:r>
              <a:rPr lang="en-US" sz="3600" dirty="0">
                <a:latin typeface="Book Antiqua" panose="02040602050305030304" pitchFamily="18" charset="0"/>
              </a:rPr>
              <a:t>Pilanesberg Key Findings </a:t>
            </a:r>
            <a:r>
              <a:rPr lang="en-US" sz="3600" dirty="0">
                <a:solidFill>
                  <a:schemeClr val="accent2">
                    <a:lumMod val="75000"/>
                  </a:schemeClr>
                </a:solidFill>
                <a:latin typeface="Book Antiqua" panose="02040602050305030304" pitchFamily="18" charset="0"/>
              </a:rPr>
              <a:t>(DD) </a:t>
            </a:r>
            <a:r>
              <a:rPr lang="en-US" sz="3600" dirty="0">
                <a:latin typeface="Book Antiqua" panose="02040602050305030304" pitchFamily="18" charset="0"/>
              </a:rPr>
              <a:t>-  </a:t>
            </a:r>
            <a:r>
              <a:rPr lang="en-US" sz="3600" dirty="0">
                <a:solidFill>
                  <a:schemeClr val="accent2">
                    <a:lumMod val="75000"/>
                  </a:schemeClr>
                </a:solidFill>
                <a:latin typeface="Book Antiqua" panose="02040602050305030304" pitchFamily="18" charset="0"/>
              </a:rPr>
              <a:t>Procurement within the PNP</a:t>
            </a:r>
          </a:p>
        </p:txBody>
      </p:sp>
      <p:sp>
        <p:nvSpPr>
          <p:cNvPr id="3" name="Content Placeholder 2">
            <a:extLst>
              <a:ext uri="{FF2B5EF4-FFF2-40B4-BE49-F238E27FC236}">
                <a16:creationId xmlns:a16="http://schemas.microsoft.com/office/drawing/2014/main" id="{F178ED9A-7C22-4EB1-9965-4DBEFAC1C488}"/>
              </a:ext>
            </a:extLst>
          </p:cNvPr>
          <p:cNvSpPr>
            <a:spLocks noGrp="1"/>
          </p:cNvSpPr>
          <p:nvPr>
            <p:ph idx="1"/>
          </p:nvPr>
        </p:nvSpPr>
        <p:spPr>
          <a:xfrm>
            <a:off x="282916" y="1199407"/>
            <a:ext cx="11549084" cy="4652303"/>
          </a:xfrm>
        </p:spPr>
        <p:txBody>
          <a:bodyPr>
            <a:noAutofit/>
          </a:bodyPr>
          <a:lstStyle/>
          <a:p>
            <a:r>
              <a:rPr lang="en-US" sz="3000" b="1" dirty="0">
                <a:latin typeface="Garamond" panose="02020404030301010803" pitchFamily="18" charset="0"/>
              </a:rPr>
              <a:t>The Park</a:t>
            </a:r>
          </a:p>
          <a:p>
            <a:pPr marL="542880" lvl="2" indent="-36000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All procurement goes through the NWPB head office in Mahikeng.</a:t>
            </a:r>
          </a:p>
          <a:p>
            <a:pPr marL="542880" lvl="2" indent="-36000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All suppliers must be registered on the CSD</a:t>
            </a:r>
          </a:p>
          <a:p>
            <a:pPr marL="542880" lvl="2" indent="-36000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Work on a 3-quote system for all goods and services under R500,000</a:t>
            </a:r>
          </a:p>
          <a:p>
            <a:pPr marL="725760" lvl="4" indent="-360000">
              <a:buFont typeface="Wingdings" panose="05000000000000000000" pitchFamily="2" charset="2"/>
              <a:buChar char="§"/>
            </a:pPr>
            <a:r>
              <a:rPr lang="en-US" sz="2400" dirty="0">
                <a:latin typeface="Garamond" panose="02020404030301010803" pitchFamily="18" charset="0"/>
              </a:rPr>
              <a:t>Park manager/facilities manager primarily in charge for all goods and services under R300,000 but still processes through NWPB head office</a:t>
            </a:r>
          </a:p>
          <a:p>
            <a:pPr marL="542880" lvl="2" indent="-36000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For all goods and services over R500,000, a formal tender is generated and advertised for public bids</a:t>
            </a:r>
          </a:p>
          <a:p>
            <a:pPr marL="725760" lvl="4" indent="-360000">
              <a:buFont typeface="Wingdings" panose="05000000000000000000" pitchFamily="2" charset="2"/>
              <a:buChar char="§"/>
            </a:pPr>
            <a:r>
              <a:rPr lang="en-US" sz="2400" dirty="0">
                <a:latin typeface="Garamond" panose="02020404030301010803" pitchFamily="18" charset="0"/>
              </a:rPr>
              <a:t>Overseen by several committees and final approval given by adjudication authority </a:t>
            </a:r>
          </a:p>
        </p:txBody>
      </p:sp>
    </p:spTree>
    <p:extLst>
      <p:ext uri="{BB962C8B-B14F-4D97-AF65-F5344CB8AC3E}">
        <p14:creationId xmlns:p14="http://schemas.microsoft.com/office/powerpoint/2010/main" val="3925529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2714-F742-441E-A800-481CEFD9483F}"/>
              </a:ext>
            </a:extLst>
          </p:cNvPr>
          <p:cNvSpPr>
            <a:spLocks noGrp="1"/>
          </p:cNvSpPr>
          <p:nvPr>
            <p:ph type="title"/>
          </p:nvPr>
        </p:nvSpPr>
        <p:spPr>
          <a:xfrm>
            <a:off x="0" y="114095"/>
            <a:ext cx="12192000" cy="729053"/>
          </a:xfrm>
        </p:spPr>
        <p:txBody>
          <a:bodyPr/>
          <a:lstStyle/>
          <a:p>
            <a:pPr algn="ctr"/>
            <a:r>
              <a:rPr lang="en-US" sz="3400" dirty="0">
                <a:solidFill>
                  <a:srgbClr val="26003B"/>
                </a:solidFill>
                <a:latin typeface="Book Antiqua" panose="02040602050305030304" pitchFamily="18" charset="0"/>
              </a:rPr>
              <a:t>Pilanesberg Key Findings </a:t>
            </a:r>
            <a:r>
              <a:rPr lang="en-US" sz="3400" dirty="0">
                <a:solidFill>
                  <a:schemeClr val="accent2">
                    <a:lumMod val="75000"/>
                  </a:schemeClr>
                </a:solidFill>
                <a:latin typeface="Book Antiqua" panose="02040602050305030304" pitchFamily="18" charset="0"/>
              </a:rPr>
              <a:t>(DD) </a:t>
            </a:r>
            <a:r>
              <a:rPr lang="en-US" sz="3400" dirty="0">
                <a:solidFill>
                  <a:srgbClr val="26003B"/>
                </a:solidFill>
                <a:latin typeface="Book Antiqua" panose="02040602050305030304" pitchFamily="18" charset="0"/>
              </a:rPr>
              <a:t>-  </a:t>
            </a:r>
            <a:r>
              <a:rPr lang="en-US" sz="3400" dirty="0">
                <a:solidFill>
                  <a:srgbClr val="D95900">
                    <a:lumMod val="75000"/>
                  </a:srgbClr>
                </a:solidFill>
                <a:latin typeface="Book Antiqua" panose="02040602050305030304" pitchFamily="18" charset="0"/>
              </a:rPr>
              <a:t>Procurement within the PNP</a:t>
            </a:r>
            <a:endParaRPr lang="en-US" sz="3400"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F178ED9A-7C22-4EB1-9965-4DBEFAC1C488}"/>
              </a:ext>
            </a:extLst>
          </p:cNvPr>
          <p:cNvSpPr>
            <a:spLocks noGrp="1"/>
          </p:cNvSpPr>
          <p:nvPr>
            <p:ph idx="1"/>
          </p:nvPr>
        </p:nvSpPr>
        <p:spPr>
          <a:xfrm>
            <a:off x="145816" y="843148"/>
            <a:ext cx="11888892" cy="5403271"/>
          </a:xfrm>
        </p:spPr>
        <p:txBody>
          <a:bodyPr>
            <a:noAutofit/>
          </a:bodyPr>
          <a:lstStyle/>
          <a:p>
            <a:pPr marL="514350" indent="-514350">
              <a:spcBef>
                <a:spcPts val="0"/>
              </a:spcBef>
            </a:pPr>
            <a:r>
              <a:rPr lang="en-US" sz="2900" b="1" dirty="0">
                <a:latin typeface="Garamond" panose="02020404030301010803" pitchFamily="18" charset="0"/>
              </a:rPr>
              <a:t>State-owned Privately-Managed Lodges</a:t>
            </a:r>
          </a:p>
          <a:p>
            <a:pPr marL="542880" lvl="2" indent="-360000">
              <a:spcBef>
                <a:spcPts val="0"/>
              </a:spcBef>
              <a:buFont typeface="Courier New" panose="02070309020205020404" pitchFamily="49" charset="0"/>
              <a:buChar char="o"/>
            </a:pPr>
            <a:r>
              <a:rPr lang="en-US" sz="2600" dirty="0">
                <a:solidFill>
                  <a:schemeClr val="accent2">
                    <a:lumMod val="75000"/>
                  </a:schemeClr>
                </a:solidFill>
                <a:latin typeface="Garamond" panose="02020404030301010803" pitchFamily="18" charset="0"/>
              </a:rPr>
              <a:t>Completely autonomous from the NWPB itself</a:t>
            </a:r>
          </a:p>
          <a:p>
            <a:pPr marL="542880" lvl="2" indent="-360000">
              <a:spcBef>
                <a:spcPts val="0"/>
              </a:spcBef>
              <a:buFont typeface="Courier New" panose="02070309020205020404" pitchFamily="49" charset="0"/>
              <a:buChar char="o"/>
            </a:pPr>
            <a:r>
              <a:rPr lang="en-US" sz="2600" dirty="0">
                <a:solidFill>
                  <a:schemeClr val="accent2">
                    <a:lumMod val="75000"/>
                  </a:schemeClr>
                </a:solidFill>
                <a:latin typeface="Garamond" panose="02020404030301010803" pitchFamily="18" charset="0"/>
              </a:rPr>
              <a:t>In Management Company 1, who operates the resorts, the NW government is a shareholder, so procurement processes is more rigorous</a:t>
            </a:r>
          </a:p>
          <a:p>
            <a:pPr marL="542880" lvl="2" indent="-360000">
              <a:spcBef>
                <a:spcPts val="0"/>
              </a:spcBef>
              <a:buFont typeface="Courier New" panose="02070309020205020404" pitchFamily="49" charset="0"/>
              <a:buChar char="o"/>
            </a:pPr>
            <a:r>
              <a:rPr lang="en-US" sz="2600" dirty="0">
                <a:solidFill>
                  <a:schemeClr val="accent2">
                    <a:lumMod val="75000"/>
                  </a:schemeClr>
                </a:solidFill>
                <a:latin typeface="Garamond" panose="02020404030301010803" pitchFamily="18" charset="0"/>
              </a:rPr>
              <a:t>For the Centre, which is managed by Management Company 2, completely independent, has their own processes, very unregulated</a:t>
            </a:r>
          </a:p>
          <a:p>
            <a:pPr marL="514350" indent="-514350">
              <a:spcBef>
                <a:spcPts val="0"/>
              </a:spcBef>
            </a:pPr>
            <a:r>
              <a:rPr lang="en-US" sz="2900" b="1" dirty="0">
                <a:latin typeface="Garamond" panose="02020404030301010803" pitchFamily="18" charset="0"/>
              </a:rPr>
              <a:t>Privately-owned Lodges</a:t>
            </a:r>
          </a:p>
          <a:p>
            <a:pPr marL="542880" lvl="2" indent="-360000">
              <a:spcBef>
                <a:spcPts val="0"/>
              </a:spcBef>
              <a:buFont typeface="Courier New" panose="02070309020205020404" pitchFamily="49" charset="0"/>
              <a:buChar char="o"/>
            </a:pPr>
            <a:r>
              <a:rPr lang="en-US" sz="2600" dirty="0">
                <a:solidFill>
                  <a:schemeClr val="accent2">
                    <a:lumMod val="75000"/>
                  </a:schemeClr>
                </a:solidFill>
                <a:latin typeface="Garamond" panose="02020404030301010803" pitchFamily="18" charset="0"/>
              </a:rPr>
              <a:t>Completely autonomous from NWPB</a:t>
            </a:r>
          </a:p>
          <a:p>
            <a:pPr marL="542880" lvl="2" indent="-360000">
              <a:spcBef>
                <a:spcPts val="0"/>
              </a:spcBef>
              <a:buFont typeface="Courier New" panose="02070309020205020404" pitchFamily="49" charset="0"/>
              <a:buChar char="o"/>
            </a:pPr>
            <a:r>
              <a:rPr lang="en-US" sz="2600" dirty="0">
                <a:solidFill>
                  <a:schemeClr val="accent2">
                    <a:lumMod val="75000"/>
                  </a:schemeClr>
                </a:solidFill>
                <a:latin typeface="Garamond" panose="02020404030301010803" pitchFamily="18" charset="0"/>
              </a:rPr>
              <a:t>The larger companies have their own procurement procedures and databases.</a:t>
            </a:r>
          </a:p>
          <a:p>
            <a:pPr marL="542880" lvl="2" indent="-360000">
              <a:spcBef>
                <a:spcPts val="0"/>
              </a:spcBef>
              <a:buFont typeface="Courier New" panose="02070309020205020404" pitchFamily="49" charset="0"/>
              <a:buChar char="o"/>
            </a:pPr>
            <a:r>
              <a:rPr lang="en-US" sz="2600" dirty="0">
                <a:solidFill>
                  <a:schemeClr val="accent2">
                    <a:lumMod val="75000"/>
                  </a:schemeClr>
                </a:solidFill>
                <a:latin typeface="Garamond" panose="02020404030301010803" pitchFamily="18" charset="0"/>
              </a:rPr>
              <a:t>The last company is smaller and most of the purchasing is done based on price and relatively ad-hoc – a lot in Rustenburg </a:t>
            </a:r>
          </a:p>
        </p:txBody>
      </p:sp>
    </p:spTree>
    <p:extLst>
      <p:ext uri="{BB962C8B-B14F-4D97-AF65-F5344CB8AC3E}">
        <p14:creationId xmlns:p14="http://schemas.microsoft.com/office/powerpoint/2010/main" val="4109097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9E5B-F039-4E4C-B654-80E273CE86DE}"/>
              </a:ext>
            </a:extLst>
          </p:cNvPr>
          <p:cNvSpPr>
            <a:spLocks noGrp="1"/>
          </p:cNvSpPr>
          <p:nvPr>
            <p:ph type="title"/>
          </p:nvPr>
        </p:nvSpPr>
        <p:spPr>
          <a:xfrm>
            <a:off x="138546" y="197225"/>
            <a:ext cx="11914907" cy="720000"/>
          </a:xfrm>
        </p:spPr>
        <p:txBody>
          <a:bodyPr/>
          <a:lstStyle/>
          <a:p>
            <a:r>
              <a:rPr lang="en-US" sz="3200" dirty="0">
                <a:latin typeface="Book Antiqua" panose="02040602050305030304" pitchFamily="18" charset="0"/>
              </a:rPr>
              <a:t>Pilanesberg Key Findings </a:t>
            </a:r>
            <a:r>
              <a:rPr lang="en-US" sz="3200" dirty="0">
                <a:solidFill>
                  <a:schemeClr val="accent2">
                    <a:lumMod val="75000"/>
                  </a:schemeClr>
                </a:solidFill>
                <a:latin typeface="Book Antiqua" panose="02040602050305030304" pitchFamily="18" charset="0"/>
              </a:rPr>
              <a:t>(DD) </a:t>
            </a:r>
            <a:r>
              <a:rPr lang="en-US" sz="3200" dirty="0">
                <a:latin typeface="Book Antiqua" panose="02040602050305030304" pitchFamily="18" charset="0"/>
              </a:rPr>
              <a:t>- </a:t>
            </a:r>
            <a:r>
              <a:rPr lang="en-US" sz="3200" dirty="0">
                <a:solidFill>
                  <a:schemeClr val="accent2">
                    <a:lumMod val="75000"/>
                  </a:schemeClr>
                </a:solidFill>
                <a:latin typeface="Book Antiqua" panose="02040602050305030304" pitchFamily="18" charset="0"/>
              </a:rPr>
              <a:t>NWPB Development Initiatives</a:t>
            </a:r>
          </a:p>
        </p:txBody>
      </p:sp>
      <p:sp>
        <p:nvSpPr>
          <p:cNvPr id="3" name="Content Placeholder 2">
            <a:extLst>
              <a:ext uri="{FF2B5EF4-FFF2-40B4-BE49-F238E27FC236}">
                <a16:creationId xmlns:a16="http://schemas.microsoft.com/office/drawing/2014/main" id="{440F5950-1BF9-4E3B-8C97-1A11AC3BDB65}"/>
              </a:ext>
            </a:extLst>
          </p:cNvPr>
          <p:cNvSpPr>
            <a:spLocks noGrp="1"/>
          </p:cNvSpPr>
          <p:nvPr>
            <p:ph idx="1"/>
          </p:nvPr>
        </p:nvSpPr>
        <p:spPr>
          <a:xfrm>
            <a:off x="359999" y="917225"/>
            <a:ext cx="11693455" cy="5186692"/>
          </a:xfrm>
        </p:spPr>
        <p:txBody>
          <a:bodyPr>
            <a:noAutofit/>
          </a:bodyPr>
          <a:lstStyle/>
          <a:p>
            <a:pPr marL="514350" indent="-514350">
              <a:spcBef>
                <a:spcPts val="0"/>
              </a:spcBef>
              <a:spcAft>
                <a:spcPts val="1200"/>
              </a:spcAft>
            </a:pPr>
            <a:r>
              <a:rPr lang="en-US" sz="3000" dirty="0">
                <a:latin typeface="Garamond" panose="02020404030301010803" pitchFamily="18" charset="0"/>
              </a:rPr>
              <a:t> Policies which govern procurement  </a:t>
            </a:r>
          </a:p>
          <a:p>
            <a:pPr marL="834980" lvl="4" indent="-360000">
              <a:spcBef>
                <a:spcPts val="0"/>
              </a:spcBef>
              <a:spcAft>
                <a:spcPts val="1200"/>
              </a:spcAft>
              <a:buFont typeface="Courier New" panose="02070309020205020404" pitchFamily="49" charset="0"/>
              <a:buChar char="o"/>
            </a:pPr>
            <a:r>
              <a:rPr lang="en-GB" sz="2800" dirty="0">
                <a:solidFill>
                  <a:schemeClr val="accent2">
                    <a:lumMod val="75000"/>
                  </a:schemeClr>
                </a:solidFill>
                <a:latin typeface="Garamond" panose="02020404030301010803" pitchFamily="18" charset="0"/>
              </a:rPr>
              <a:t>Preferential Procurement Legislation</a:t>
            </a:r>
          </a:p>
          <a:p>
            <a:pPr marL="834980" lvl="4" indent="-360000">
              <a:spcBef>
                <a:spcPts val="0"/>
              </a:spcBef>
              <a:spcAft>
                <a:spcPts val="1200"/>
              </a:spcAft>
              <a:buFont typeface="Courier New" panose="02070309020205020404" pitchFamily="49" charset="0"/>
              <a:buChar char="o"/>
            </a:pPr>
            <a:r>
              <a:rPr lang="en-GB" sz="2800" dirty="0">
                <a:solidFill>
                  <a:schemeClr val="accent2">
                    <a:lumMod val="75000"/>
                  </a:schemeClr>
                </a:solidFill>
                <a:latin typeface="Garamond" panose="02020404030301010803" pitchFamily="18" charset="0"/>
              </a:rPr>
              <a:t>Public Finance Management Act</a:t>
            </a:r>
          </a:p>
          <a:p>
            <a:pPr marL="514350" indent="-514350">
              <a:spcBef>
                <a:spcPts val="0"/>
              </a:spcBef>
              <a:spcAft>
                <a:spcPts val="1200"/>
              </a:spcAft>
            </a:pPr>
            <a:r>
              <a:rPr lang="en-GB" sz="3000" dirty="0">
                <a:latin typeface="Garamond" panose="02020404030301010803" pitchFamily="18" charset="0"/>
              </a:rPr>
              <a:t>NW Provincial Government</a:t>
            </a:r>
          </a:p>
          <a:p>
            <a:pPr marL="834980" lvl="4" indent="-360000">
              <a:spcBef>
                <a:spcPts val="0"/>
              </a:spcBef>
              <a:spcAft>
                <a:spcPts val="1200"/>
              </a:spcAft>
              <a:buFont typeface="Courier New" panose="02070309020205020404" pitchFamily="49" charset="0"/>
              <a:buChar char="o"/>
            </a:pPr>
            <a:r>
              <a:rPr lang="en-GB" sz="2800" dirty="0">
                <a:solidFill>
                  <a:schemeClr val="accent2">
                    <a:lumMod val="75000"/>
                  </a:schemeClr>
                </a:solidFill>
                <a:latin typeface="Garamond" panose="02020404030301010803" pitchFamily="18" charset="0"/>
              </a:rPr>
              <a:t>Villages, Towns and Small Dorpies policy</a:t>
            </a:r>
          </a:p>
          <a:p>
            <a:pPr marL="834980" lvl="4" indent="-360000">
              <a:spcBef>
                <a:spcPts val="0"/>
              </a:spcBef>
              <a:spcAft>
                <a:spcPts val="1200"/>
              </a:spcAft>
              <a:buFont typeface="Courier New" panose="02070309020205020404" pitchFamily="49" charset="0"/>
              <a:buChar char="o"/>
            </a:pPr>
            <a:r>
              <a:rPr lang="en-GB" sz="2800" dirty="0">
                <a:solidFill>
                  <a:schemeClr val="accent2">
                    <a:lumMod val="75000"/>
                  </a:schemeClr>
                </a:solidFill>
                <a:latin typeface="Garamond" panose="02020404030301010803" pitchFamily="18" charset="0"/>
              </a:rPr>
              <a:t>Dictates that 70% all procurement by state-owned operations must be from companies which fall into this category</a:t>
            </a:r>
          </a:p>
        </p:txBody>
      </p:sp>
    </p:spTree>
    <p:extLst>
      <p:ext uri="{BB962C8B-B14F-4D97-AF65-F5344CB8AC3E}">
        <p14:creationId xmlns:p14="http://schemas.microsoft.com/office/powerpoint/2010/main" val="231296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9E5B-F039-4E4C-B654-80E273CE86DE}"/>
              </a:ext>
            </a:extLst>
          </p:cNvPr>
          <p:cNvSpPr>
            <a:spLocks noGrp="1"/>
          </p:cNvSpPr>
          <p:nvPr>
            <p:ph type="title"/>
          </p:nvPr>
        </p:nvSpPr>
        <p:spPr>
          <a:xfrm>
            <a:off x="130630" y="197225"/>
            <a:ext cx="11922826" cy="720000"/>
          </a:xfrm>
        </p:spPr>
        <p:txBody>
          <a:bodyPr/>
          <a:lstStyle/>
          <a:p>
            <a:r>
              <a:rPr lang="en-US" sz="3200" dirty="0">
                <a:solidFill>
                  <a:srgbClr val="26003B"/>
                </a:solidFill>
                <a:latin typeface="Book Antiqua" panose="02040602050305030304" pitchFamily="18" charset="0"/>
              </a:rPr>
              <a:t>Pilanesberg Key Findings </a:t>
            </a:r>
            <a:r>
              <a:rPr lang="en-US" sz="3200" dirty="0">
                <a:solidFill>
                  <a:schemeClr val="accent2">
                    <a:lumMod val="75000"/>
                  </a:schemeClr>
                </a:solidFill>
                <a:latin typeface="Book Antiqua" panose="02040602050305030304" pitchFamily="18" charset="0"/>
              </a:rPr>
              <a:t>(DD) </a:t>
            </a:r>
            <a:r>
              <a:rPr lang="en-US" sz="3200" dirty="0">
                <a:solidFill>
                  <a:srgbClr val="26003B"/>
                </a:solidFill>
                <a:latin typeface="Book Antiqua" panose="02040602050305030304" pitchFamily="18" charset="0"/>
              </a:rPr>
              <a:t>- </a:t>
            </a:r>
            <a:r>
              <a:rPr lang="en-US" sz="3200" dirty="0">
                <a:solidFill>
                  <a:srgbClr val="D95900">
                    <a:lumMod val="75000"/>
                  </a:srgbClr>
                </a:solidFill>
                <a:latin typeface="Book Antiqua" panose="02040602050305030304" pitchFamily="18" charset="0"/>
              </a:rPr>
              <a:t>NWPB Development Initiatives</a:t>
            </a:r>
            <a:endParaRPr lang="en-US" sz="4000"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440F5950-1BF9-4E3B-8C97-1A11AC3BDB65}"/>
              </a:ext>
            </a:extLst>
          </p:cNvPr>
          <p:cNvSpPr>
            <a:spLocks noGrp="1"/>
          </p:cNvSpPr>
          <p:nvPr>
            <p:ph idx="1"/>
          </p:nvPr>
        </p:nvSpPr>
        <p:spPr>
          <a:xfrm>
            <a:off x="249272" y="1191914"/>
            <a:ext cx="11693455" cy="4474172"/>
          </a:xfrm>
        </p:spPr>
        <p:txBody>
          <a:bodyPr>
            <a:noAutofit/>
          </a:bodyPr>
          <a:lstStyle/>
          <a:p>
            <a:pPr marL="514350" indent="-514350">
              <a:lnSpc>
                <a:spcPct val="100000"/>
              </a:lnSpc>
              <a:spcBef>
                <a:spcPts val="0"/>
              </a:spcBef>
              <a:spcAft>
                <a:spcPts val="1200"/>
              </a:spcAft>
            </a:pPr>
            <a:r>
              <a:rPr lang="en-GB" sz="3000" dirty="0">
                <a:latin typeface="Garamond" panose="02020404030301010803" pitchFamily="18" charset="0"/>
              </a:rPr>
              <a:t>NWPB Policies</a:t>
            </a:r>
          </a:p>
          <a:p>
            <a:pPr marL="542880" lvl="2" indent="-360000">
              <a:lnSpc>
                <a:spcPct val="100000"/>
              </a:lnSpc>
              <a:spcBef>
                <a:spcPts val="0"/>
              </a:spcBef>
              <a:spcAft>
                <a:spcPts val="1200"/>
              </a:spcAft>
              <a:buFont typeface="Courier New" panose="02070309020205020404" pitchFamily="49" charset="0"/>
              <a:buChar char="o"/>
            </a:pPr>
            <a:r>
              <a:rPr lang="en-GB" sz="2800" dirty="0">
                <a:solidFill>
                  <a:schemeClr val="accent2">
                    <a:lumMod val="75000"/>
                  </a:schemeClr>
                </a:solidFill>
                <a:latin typeface="Garamond" panose="02020404030301010803" pitchFamily="18" charset="0"/>
              </a:rPr>
              <a:t>Vague discussions of prioritizing BEE accredited companies</a:t>
            </a:r>
          </a:p>
          <a:p>
            <a:pPr marL="542880" lvl="2" indent="-360000">
              <a:lnSpc>
                <a:spcPct val="100000"/>
              </a:lnSpc>
              <a:spcBef>
                <a:spcPts val="0"/>
              </a:spcBef>
              <a:spcAft>
                <a:spcPts val="1200"/>
              </a:spcAft>
              <a:buFont typeface="Courier New" panose="02070309020205020404" pitchFamily="49" charset="0"/>
              <a:buChar char="o"/>
            </a:pPr>
            <a:r>
              <a:rPr lang="en-GB" sz="2800" dirty="0">
                <a:solidFill>
                  <a:schemeClr val="accent2">
                    <a:lumMod val="75000"/>
                  </a:schemeClr>
                </a:solidFill>
                <a:latin typeface="Garamond" panose="02020404030301010803" pitchFamily="18" charset="0"/>
              </a:rPr>
              <a:t>Emphasis on local business</a:t>
            </a:r>
            <a:endParaRPr lang="en-US" sz="2800" dirty="0">
              <a:solidFill>
                <a:schemeClr val="accent2">
                  <a:lumMod val="75000"/>
                </a:schemeClr>
              </a:solidFill>
              <a:latin typeface="Garamond" panose="02020404030301010803" pitchFamily="18" charset="0"/>
            </a:endParaRPr>
          </a:p>
          <a:p>
            <a:pPr marL="514350" indent="-514350">
              <a:lnSpc>
                <a:spcPct val="100000"/>
              </a:lnSpc>
              <a:spcBef>
                <a:spcPts val="0"/>
              </a:spcBef>
              <a:spcAft>
                <a:spcPts val="1200"/>
              </a:spcAft>
            </a:pPr>
            <a:r>
              <a:rPr lang="en-GB" sz="3000" dirty="0">
                <a:latin typeface="Garamond" panose="02020404030301010803" pitchFamily="18" charset="0"/>
              </a:rPr>
              <a:t>These policies do not apply to the private management companies which manage all the accommodation offerings within North West Parks</a:t>
            </a:r>
          </a:p>
        </p:txBody>
      </p:sp>
    </p:spTree>
    <p:extLst>
      <p:ext uri="{BB962C8B-B14F-4D97-AF65-F5344CB8AC3E}">
        <p14:creationId xmlns:p14="http://schemas.microsoft.com/office/powerpoint/2010/main" val="2950097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D127-1A24-4E28-AD49-0D8C0AB5C22F}"/>
              </a:ext>
            </a:extLst>
          </p:cNvPr>
          <p:cNvSpPr>
            <a:spLocks noGrp="1"/>
          </p:cNvSpPr>
          <p:nvPr>
            <p:ph type="title"/>
          </p:nvPr>
        </p:nvSpPr>
        <p:spPr>
          <a:xfrm>
            <a:off x="189787" y="197225"/>
            <a:ext cx="11832000" cy="720000"/>
          </a:xfrm>
        </p:spPr>
        <p:txBody>
          <a:bodyPr/>
          <a:lstStyle/>
          <a:p>
            <a:r>
              <a:rPr lang="en-US" sz="3600" dirty="0">
                <a:solidFill>
                  <a:srgbClr val="26003B"/>
                </a:solidFill>
                <a:latin typeface="Book Antiqua" panose="02040602050305030304" pitchFamily="18" charset="0"/>
              </a:rPr>
              <a:t>Pilanesberg Key Findings </a:t>
            </a:r>
            <a:r>
              <a:rPr lang="en-US" sz="3600" dirty="0">
                <a:solidFill>
                  <a:schemeClr val="accent2">
                    <a:lumMod val="75000"/>
                  </a:schemeClr>
                </a:solidFill>
                <a:latin typeface="Book Antiqua" panose="02040602050305030304" pitchFamily="18" charset="0"/>
              </a:rPr>
              <a:t>(DD) </a:t>
            </a:r>
            <a:r>
              <a:rPr lang="en-US" sz="3600" dirty="0">
                <a:solidFill>
                  <a:srgbClr val="26003B"/>
                </a:solidFill>
                <a:latin typeface="Book Antiqua" panose="02040602050305030304" pitchFamily="18" charset="0"/>
              </a:rPr>
              <a:t>- </a:t>
            </a:r>
            <a:r>
              <a:rPr lang="en-US" sz="3200" dirty="0">
                <a:solidFill>
                  <a:schemeClr val="accent2">
                    <a:lumMod val="75000"/>
                  </a:schemeClr>
                </a:solidFill>
                <a:latin typeface="Garamond" panose="02020404030301010803" pitchFamily="18" charset="0"/>
              </a:rPr>
              <a:t>Goods/Services Procured</a:t>
            </a:r>
            <a:endParaRPr lang="en-US" sz="3600" dirty="0">
              <a:solidFill>
                <a:schemeClr val="accent2">
                  <a:lumMod val="75000"/>
                </a:schemeClr>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8BC43422-9107-4177-BD61-8B13A16D37C7}"/>
              </a:ext>
            </a:extLst>
          </p:cNvPr>
          <p:cNvSpPr>
            <a:spLocks noGrp="1"/>
          </p:cNvSpPr>
          <p:nvPr>
            <p:ph idx="1"/>
          </p:nvPr>
        </p:nvSpPr>
        <p:spPr>
          <a:xfrm>
            <a:off x="170213" y="917225"/>
            <a:ext cx="11851574" cy="5341071"/>
          </a:xfrm>
        </p:spPr>
        <p:txBody>
          <a:bodyPr>
            <a:noAutofit/>
          </a:bodyPr>
          <a:lstStyle/>
          <a:p>
            <a:pPr marL="514350" indent="-514350">
              <a:lnSpc>
                <a:spcPct val="100000"/>
              </a:lnSpc>
              <a:spcBef>
                <a:spcPts val="600"/>
              </a:spcBef>
              <a:spcAft>
                <a:spcPts val="600"/>
              </a:spcAft>
            </a:pPr>
            <a:r>
              <a:rPr lang="en-US" sz="3200" dirty="0">
                <a:latin typeface="Garamond" panose="02020404030301010803" pitchFamily="18" charset="0"/>
              </a:rPr>
              <a:t>Due to remote location of the park, many services are in-sourced</a:t>
            </a:r>
          </a:p>
          <a:p>
            <a:pPr marL="514350" indent="-514350">
              <a:lnSpc>
                <a:spcPct val="100000"/>
              </a:lnSpc>
              <a:spcBef>
                <a:spcPts val="600"/>
              </a:spcBef>
              <a:spcAft>
                <a:spcPts val="600"/>
              </a:spcAft>
            </a:pPr>
            <a:r>
              <a:rPr lang="en-US" sz="3200" dirty="0">
                <a:latin typeface="Garamond" panose="02020404030301010803" pitchFamily="18" charset="0"/>
              </a:rPr>
              <a:t>Services outsourced by PNP: </a:t>
            </a:r>
            <a:r>
              <a:rPr lang="en-GB" sz="3200" dirty="0">
                <a:latin typeface="Garamond" panose="02020404030301010803" pitchFamily="18" charset="0"/>
              </a:rPr>
              <a:t>Security</a:t>
            </a:r>
            <a:r>
              <a:rPr lang="en-US" sz="3200" dirty="0">
                <a:latin typeface="Garamond" panose="02020404030301010803" pitchFamily="18" charset="0"/>
              </a:rPr>
              <a:t>, </a:t>
            </a:r>
            <a:r>
              <a:rPr lang="en-GB" sz="3200" dirty="0">
                <a:latin typeface="Garamond" panose="02020404030301010803" pitchFamily="18" charset="0"/>
              </a:rPr>
              <a:t>Electric fence maintenance</a:t>
            </a:r>
            <a:r>
              <a:rPr lang="en-US" sz="3200" dirty="0">
                <a:latin typeface="Garamond" panose="02020404030301010803" pitchFamily="18" charset="0"/>
              </a:rPr>
              <a:t>, </a:t>
            </a:r>
            <a:r>
              <a:rPr lang="en-GB" sz="3200" dirty="0">
                <a:latin typeface="Garamond" panose="02020404030301010803" pitchFamily="18" charset="0"/>
              </a:rPr>
              <a:t>Garden maintenance</a:t>
            </a:r>
            <a:r>
              <a:rPr lang="en-US" sz="3200" dirty="0">
                <a:latin typeface="Garamond" panose="02020404030301010803" pitchFamily="18" charset="0"/>
              </a:rPr>
              <a:t>, </a:t>
            </a:r>
            <a:r>
              <a:rPr lang="en-GB" sz="3200" dirty="0">
                <a:latin typeface="Garamond" panose="02020404030301010803" pitchFamily="18" charset="0"/>
              </a:rPr>
              <a:t>Road maintenance</a:t>
            </a:r>
          </a:p>
          <a:p>
            <a:pPr marL="514350" indent="-514350">
              <a:lnSpc>
                <a:spcPct val="100000"/>
              </a:lnSpc>
              <a:spcBef>
                <a:spcPts val="600"/>
              </a:spcBef>
              <a:spcAft>
                <a:spcPts val="600"/>
              </a:spcAft>
            </a:pPr>
            <a:r>
              <a:rPr lang="en-GB" sz="3200" dirty="0">
                <a:latin typeface="Garamond" panose="02020404030301010803" pitchFamily="18" charset="0"/>
              </a:rPr>
              <a:t> Goods/services outsourced by facilities within the park</a:t>
            </a:r>
          </a:p>
          <a:p>
            <a:pPr marL="989330" lvl="4" indent="-514350">
              <a:lnSpc>
                <a:spcPct val="100000"/>
              </a:lnSpc>
              <a:spcBef>
                <a:spcPts val="600"/>
              </a:spcBef>
              <a:buFont typeface="Courier New" panose="02070309020205020404" pitchFamily="49" charset="0"/>
              <a:buChar char="o"/>
            </a:pPr>
            <a:r>
              <a:rPr lang="en-GB" sz="2800" dirty="0">
                <a:solidFill>
                  <a:schemeClr val="accent2">
                    <a:lumMod val="75000"/>
                  </a:schemeClr>
                </a:solidFill>
                <a:latin typeface="Garamond" panose="02020404030301010803" pitchFamily="18" charset="0"/>
              </a:rPr>
              <a:t>Laundry, Game guides, Transport of staff , Transport of guests , Security, Larger construction projects, Maintenance of air conditioners, Pest control, Servicing fire extinguishers</a:t>
            </a:r>
            <a:r>
              <a:rPr lang="en-US" sz="2800" dirty="0">
                <a:solidFill>
                  <a:schemeClr val="accent2">
                    <a:lumMod val="75000"/>
                  </a:schemeClr>
                </a:solidFill>
                <a:latin typeface="Garamond" panose="02020404030301010803" pitchFamily="18" charset="0"/>
              </a:rPr>
              <a:t>, </a:t>
            </a:r>
            <a:r>
              <a:rPr lang="en-GB" sz="2800" dirty="0">
                <a:solidFill>
                  <a:schemeClr val="accent2">
                    <a:lumMod val="75000"/>
                  </a:schemeClr>
                </a:solidFill>
                <a:latin typeface="Garamond" panose="02020404030301010803" pitchFamily="18" charset="0"/>
              </a:rPr>
              <a:t>Larger landscaping projects</a:t>
            </a:r>
            <a:r>
              <a:rPr lang="en-US" sz="2800" dirty="0">
                <a:solidFill>
                  <a:schemeClr val="accent2">
                    <a:lumMod val="75000"/>
                  </a:schemeClr>
                </a:solidFill>
                <a:latin typeface="Garamond" panose="02020404030301010803" pitchFamily="18" charset="0"/>
              </a:rPr>
              <a:t>, </a:t>
            </a:r>
            <a:r>
              <a:rPr lang="en-GB" sz="2800" dirty="0">
                <a:solidFill>
                  <a:schemeClr val="accent2">
                    <a:lumMod val="75000"/>
                  </a:schemeClr>
                </a:solidFill>
                <a:latin typeface="Garamond" panose="02020404030301010803" pitchFamily="18" charset="0"/>
              </a:rPr>
              <a:t>Interior decorating projects</a:t>
            </a:r>
            <a:r>
              <a:rPr lang="en-US" sz="2800" dirty="0">
                <a:solidFill>
                  <a:schemeClr val="accent2">
                    <a:lumMod val="75000"/>
                  </a:schemeClr>
                </a:solidFill>
                <a:latin typeface="Garamond" panose="02020404030301010803" pitchFamily="18" charset="0"/>
              </a:rPr>
              <a:t>, </a:t>
            </a:r>
            <a:r>
              <a:rPr lang="en-GB" sz="2800" dirty="0">
                <a:solidFill>
                  <a:schemeClr val="accent2">
                    <a:lumMod val="75000"/>
                  </a:schemeClr>
                </a:solidFill>
                <a:latin typeface="Garamond" panose="02020404030301010803" pitchFamily="18" charset="0"/>
              </a:rPr>
              <a:t>Some electrical maintenance</a:t>
            </a:r>
            <a:endParaRPr lang="en-US" sz="2800" dirty="0">
              <a:solidFill>
                <a:schemeClr val="accent2">
                  <a:lumMod val="75000"/>
                </a:schemeClr>
              </a:solidFill>
              <a:latin typeface="Garamond" panose="02020404030301010803" pitchFamily="18" charset="0"/>
            </a:endParaRPr>
          </a:p>
          <a:p>
            <a:pPr marL="360000" lvl="1" indent="-360000">
              <a:lnSpc>
                <a:spcPct val="100000"/>
              </a:lnSpc>
              <a:spcBef>
                <a:spcPts val="600"/>
              </a:spcBef>
              <a:buFont typeface="Wingdings" panose="05000000000000000000" pitchFamily="2" charset="2"/>
              <a:buChar char="Ø"/>
            </a:pPr>
            <a:endParaRPr lang="en-GB" sz="3200" dirty="0">
              <a:latin typeface="Garamond" panose="02020404030301010803" pitchFamily="18" charset="0"/>
            </a:endParaRPr>
          </a:p>
          <a:p>
            <a:pPr marL="360000" lvl="1" indent="-360000">
              <a:lnSpc>
                <a:spcPct val="100000"/>
              </a:lnSpc>
              <a:spcBef>
                <a:spcPts val="600"/>
              </a:spcBef>
              <a:buFont typeface="Wingdings" panose="05000000000000000000" pitchFamily="2" charset="2"/>
              <a:buChar char="Ø"/>
            </a:pPr>
            <a:endParaRPr lang="en-US" sz="3200" dirty="0">
              <a:latin typeface="Garamond" panose="02020404030301010803" pitchFamily="18" charset="0"/>
            </a:endParaRPr>
          </a:p>
          <a:p>
            <a:pPr marL="360000" indent="-360000">
              <a:lnSpc>
                <a:spcPct val="100000"/>
              </a:lnSpc>
              <a:spcBef>
                <a:spcPts val="600"/>
              </a:spcBef>
              <a:buFont typeface="Wingdings" panose="05000000000000000000" pitchFamily="2" charset="2"/>
              <a:buChar char="Ø"/>
            </a:pPr>
            <a:endParaRPr lang="en-US" sz="3200" dirty="0">
              <a:latin typeface="Garamond" panose="02020404030301010803" pitchFamily="18" charset="0"/>
            </a:endParaRPr>
          </a:p>
        </p:txBody>
      </p:sp>
    </p:spTree>
    <p:extLst>
      <p:ext uri="{BB962C8B-B14F-4D97-AF65-F5344CB8AC3E}">
        <p14:creationId xmlns:p14="http://schemas.microsoft.com/office/powerpoint/2010/main" val="1835792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F282-92C6-4627-94D9-0B8DB1652138}"/>
              </a:ext>
            </a:extLst>
          </p:cNvPr>
          <p:cNvSpPr>
            <a:spLocks noGrp="1"/>
          </p:cNvSpPr>
          <p:nvPr>
            <p:ph type="title"/>
          </p:nvPr>
        </p:nvSpPr>
        <p:spPr>
          <a:xfrm>
            <a:off x="0" y="239103"/>
            <a:ext cx="12192000" cy="556776"/>
          </a:xfrm>
        </p:spPr>
        <p:txBody>
          <a:bodyPr/>
          <a:lstStyle/>
          <a:p>
            <a:r>
              <a:rPr lang="en-US" sz="3600" dirty="0">
                <a:solidFill>
                  <a:srgbClr val="26003B"/>
                </a:solidFill>
                <a:latin typeface="Book Antiqua" panose="02040602050305030304" pitchFamily="18" charset="0"/>
              </a:rPr>
              <a:t>Pilanesberg Key Findings </a:t>
            </a:r>
            <a:r>
              <a:rPr lang="en-US" sz="3600" dirty="0">
                <a:solidFill>
                  <a:schemeClr val="accent2">
                    <a:lumMod val="75000"/>
                  </a:schemeClr>
                </a:solidFill>
                <a:latin typeface="Book Antiqua" panose="02040602050305030304" pitchFamily="18" charset="0"/>
              </a:rPr>
              <a:t>(DD) </a:t>
            </a:r>
            <a:r>
              <a:rPr lang="en-US" sz="3600" dirty="0">
                <a:solidFill>
                  <a:srgbClr val="26003B"/>
                </a:solidFill>
                <a:latin typeface="Book Antiqua" panose="02040602050305030304" pitchFamily="18" charset="0"/>
              </a:rPr>
              <a:t>- </a:t>
            </a:r>
            <a:r>
              <a:rPr lang="en-US" sz="3200" dirty="0">
                <a:solidFill>
                  <a:schemeClr val="accent2">
                    <a:lumMod val="75000"/>
                  </a:schemeClr>
                </a:solidFill>
                <a:latin typeface="Book Antiqua" panose="02040602050305030304" pitchFamily="18" charset="0"/>
              </a:rPr>
              <a:t>Links with Local Businesses</a:t>
            </a:r>
            <a:endParaRPr lang="en-US" sz="3600" dirty="0">
              <a:solidFill>
                <a:schemeClr val="accent2">
                  <a:lumMod val="75000"/>
                </a:schemeClr>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24C8498A-3693-4F44-9FAF-C03927F28640}"/>
              </a:ext>
            </a:extLst>
          </p:cNvPr>
          <p:cNvSpPr>
            <a:spLocks noGrp="1"/>
          </p:cNvSpPr>
          <p:nvPr>
            <p:ph idx="1"/>
          </p:nvPr>
        </p:nvSpPr>
        <p:spPr>
          <a:xfrm>
            <a:off x="369887" y="1070769"/>
            <a:ext cx="11452225" cy="4716462"/>
          </a:xfrm>
        </p:spPr>
        <p:txBody>
          <a:bodyPr/>
          <a:lstStyle/>
          <a:p>
            <a:pPr marL="514350" indent="-514350"/>
            <a:r>
              <a:rPr lang="en-US" sz="3000" dirty="0">
                <a:latin typeface="Garamond" panose="02020404030301010803" pitchFamily="18" charset="0"/>
              </a:rPr>
              <a:t>Very few use local businesses, even fewer local black-owned businesses</a:t>
            </a:r>
          </a:p>
          <a:p>
            <a:pPr marL="862012" lvl="2" indent="-51435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Some do use black-owned businesses but they tend to be larger companies based in major hubs</a:t>
            </a:r>
          </a:p>
          <a:p>
            <a:pPr marL="514350" indent="-514350"/>
            <a:r>
              <a:rPr lang="en-US" sz="3000" dirty="0">
                <a:latin typeface="Garamond" panose="02020404030301010803" pitchFamily="18" charset="0"/>
              </a:rPr>
              <a:t>Lots of discussion of pushes to use local businesses </a:t>
            </a:r>
          </a:p>
          <a:p>
            <a:pPr marL="514350" indent="-514350"/>
            <a:r>
              <a:rPr lang="en-US" sz="3000" dirty="0">
                <a:latin typeface="Garamond" panose="02020404030301010803" pitchFamily="18" charset="0"/>
              </a:rPr>
              <a:t>Some have a few standard suppliers, however tends to be for smaller purchases</a:t>
            </a:r>
          </a:p>
          <a:p>
            <a:pPr marL="514350" indent="-514350"/>
            <a:r>
              <a:rPr lang="en-US" sz="3000" dirty="0">
                <a:latin typeface="Garamond" panose="02020404030301010803" pitchFamily="18" charset="0"/>
              </a:rPr>
              <a:t>Craft one of the primary goods which is sourced locally</a:t>
            </a:r>
          </a:p>
          <a:p>
            <a:pPr marL="862012" lvl="2" indent="-51435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Also the use of local performance group(s)</a:t>
            </a:r>
          </a:p>
        </p:txBody>
      </p:sp>
    </p:spTree>
    <p:extLst>
      <p:ext uri="{BB962C8B-B14F-4D97-AF65-F5344CB8AC3E}">
        <p14:creationId xmlns:p14="http://schemas.microsoft.com/office/powerpoint/2010/main" val="784861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1C4B-1576-4EB3-B99D-B7220A356C70}"/>
              </a:ext>
            </a:extLst>
          </p:cNvPr>
          <p:cNvSpPr>
            <a:spLocks noGrp="1"/>
          </p:cNvSpPr>
          <p:nvPr>
            <p:ph type="title"/>
          </p:nvPr>
        </p:nvSpPr>
        <p:spPr>
          <a:xfrm>
            <a:off x="63335" y="0"/>
            <a:ext cx="12065330" cy="686839"/>
          </a:xfrm>
        </p:spPr>
        <p:txBody>
          <a:bodyPr/>
          <a:lstStyle/>
          <a:p>
            <a:r>
              <a:rPr lang="en-US" sz="3200" dirty="0">
                <a:solidFill>
                  <a:srgbClr val="26003B"/>
                </a:solidFill>
                <a:latin typeface="Book Antiqua" panose="02040602050305030304" pitchFamily="18" charset="0"/>
              </a:rPr>
              <a:t>Pilanesberg Key Findings </a:t>
            </a:r>
            <a:r>
              <a:rPr lang="en-US" sz="3200" dirty="0">
                <a:solidFill>
                  <a:schemeClr val="accent2">
                    <a:lumMod val="75000"/>
                  </a:schemeClr>
                </a:solidFill>
                <a:latin typeface="Book Antiqua" panose="02040602050305030304" pitchFamily="18" charset="0"/>
              </a:rPr>
              <a:t>(DD) </a:t>
            </a:r>
            <a:r>
              <a:rPr lang="en-US" sz="3200" dirty="0">
                <a:solidFill>
                  <a:srgbClr val="26003B"/>
                </a:solidFill>
                <a:latin typeface="Book Antiqua" panose="02040602050305030304" pitchFamily="18" charset="0"/>
              </a:rPr>
              <a:t>- </a:t>
            </a:r>
            <a:r>
              <a:rPr lang="en-US" dirty="0">
                <a:solidFill>
                  <a:schemeClr val="accent2">
                    <a:lumMod val="75000"/>
                  </a:schemeClr>
                </a:solidFill>
                <a:latin typeface="Book Antiqua" panose="02040602050305030304" pitchFamily="18" charset="0"/>
              </a:rPr>
              <a:t>Challenges to Using Local Businesses</a:t>
            </a:r>
            <a:endParaRPr lang="en-US" sz="2900" dirty="0">
              <a:solidFill>
                <a:schemeClr val="accent2">
                  <a:lumMod val="75000"/>
                </a:schemeClr>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61EAD9F3-1793-4EDC-9E7E-C8BE4913A894}"/>
              </a:ext>
            </a:extLst>
          </p:cNvPr>
          <p:cNvSpPr>
            <a:spLocks noGrp="1"/>
          </p:cNvSpPr>
          <p:nvPr>
            <p:ph idx="1"/>
          </p:nvPr>
        </p:nvSpPr>
        <p:spPr>
          <a:xfrm>
            <a:off x="235434" y="984939"/>
            <a:ext cx="11331131" cy="5351853"/>
          </a:xfrm>
        </p:spPr>
        <p:txBody>
          <a:bodyPr>
            <a:normAutofit lnSpcReduction="10000"/>
          </a:bodyPr>
          <a:lstStyle/>
          <a:p>
            <a:pPr marL="342900" indent="-342900">
              <a:buFont typeface="+mj-lt"/>
              <a:buAutoNum type="arabicPeriod"/>
            </a:pPr>
            <a:r>
              <a:rPr lang="en-US" sz="3000" dirty="0">
                <a:latin typeface="Garamond" panose="02020404030301010803" pitchFamily="18" charset="0"/>
              </a:rPr>
              <a:t>Conceptualization of “local” often extends to the entire province</a:t>
            </a:r>
          </a:p>
          <a:p>
            <a:pPr marL="342900" indent="-342900">
              <a:buFont typeface="+mj-lt"/>
              <a:buAutoNum type="arabicPeriod"/>
            </a:pPr>
            <a:r>
              <a:rPr lang="en-US" sz="3000" dirty="0">
                <a:latin typeface="Garamond" panose="02020404030301010803" pitchFamily="18" charset="0"/>
              </a:rPr>
              <a:t>Compliance with regulations (VAT registered, etc.)</a:t>
            </a:r>
          </a:p>
          <a:p>
            <a:pPr marL="342900" indent="-342900">
              <a:buFont typeface="+mj-lt"/>
              <a:buAutoNum type="arabicPeriod"/>
            </a:pPr>
            <a:r>
              <a:rPr lang="en-US" sz="3000" dirty="0">
                <a:latin typeface="Garamond" panose="02020404030301010803" pitchFamily="18" charset="0"/>
              </a:rPr>
              <a:t>Distributors not suppliers</a:t>
            </a:r>
          </a:p>
          <a:p>
            <a:pPr marL="542880" lvl="2" indent="-36000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Very little primary economic activity which could serve the tourism businesses </a:t>
            </a:r>
          </a:p>
          <a:p>
            <a:pPr marL="342900" indent="-342900">
              <a:buFont typeface="+mj-lt"/>
              <a:buAutoNum type="arabicPeriod"/>
            </a:pPr>
            <a:r>
              <a:rPr lang="en-US" sz="3000" dirty="0">
                <a:latin typeface="Garamond" panose="02020404030301010803" pitchFamily="18" charset="0"/>
              </a:rPr>
              <a:t> Issues with meeting demand</a:t>
            </a:r>
          </a:p>
          <a:p>
            <a:pPr marL="542880" lvl="2" indent="-36000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Large inconsistency in supply, particularly of goods</a:t>
            </a:r>
          </a:p>
          <a:p>
            <a:pPr marL="342900" indent="-342900">
              <a:buFont typeface="+mj-lt"/>
              <a:buAutoNum type="arabicPeriod"/>
            </a:pPr>
            <a:r>
              <a:rPr lang="en-US" sz="3000" dirty="0">
                <a:latin typeface="Garamond" panose="02020404030301010803" pitchFamily="18" charset="0"/>
              </a:rPr>
              <a:t>Concerns over ability to complete projects effectively and within a given time frame</a:t>
            </a:r>
          </a:p>
          <a:p>
            <a:pPr marL="542880" lvl="2" indent="-36000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For construction projects, etc. </a:t>
            </a:r>
          </a:p>
        </p:txBody>
      </p:sp>
    </p:spTree>
    <p:extLst>
      <p:ext uri="{BB962C8B-B14F-4D97-AF65-F5344CB8AC3E}">
        <p14:creationId xmlns:p14="http://schemas.microsoft.com/office/powerpoint/2010/main" val="21758772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EAD9F3-1793-4EDC-9E7E-C8BE4913A894}"/>
              </a:ext>
            </a:extLst>
          </p:cNvPr>
          <p:cNvSpPr>
            <a:spLocks noGrp="1"/>
          </p:cNvSpPr>
          <p:nvPr>
            <p:ph idx="1"/>
          </p:nvPr>
        </p:nvSpPr>
        <p:spPr>
          <a:xfrm>
            <a:off x="366063" y="928999"/>
            <a:ext cx="11331131" cy="5174917"/>
          </a:xfrm>
        </p:spPr>
        <p:txBody>
          <a:bodyPr>
            <a:normAutofit/>
          </a:bodyPr>
          <a:lstStyle/>
          <a:p>
            <a:pPr marL="514350" indent="-514350">
              <a:buFont typeface="+mj-lt"/>
              <a:buAutoNum type="arabicPeriod" startAt="6"/>
            </a:pPr>
            <a:r>
              <a:rPr lang="en-US" sz="3000" dirty="0">
                <a:latin typeface="Garamond" panose="02020404030301010803" pitchFamily="18" charset="0"/>
              </a:rPr>
              <a:t>Issues with necessary quality of goods and level of skills to meet needs of facilities</a:t>
            </a:r>
          </a:p>
          <a:p>
            <a:pPr marL="342900" indent="-342900">
              <a:buFont typeface="+mj-lt"/>
              <a:buAutoNum type="arabicPeriod" startAt="6"/>
            </a:pPr>
            <a:r>
              <a:rPr lang="en-US" sz="3000" dirty="0">
                <a:latin typeface="Garamond" panose="02020404030301010803" pitchFamily="18" charset="0"/>
              </a:rPr>
              <a:t>Small local businesses often need large deposits, however many of the processes enacted by the management companies do not allow for this, park manager also mentioned this as an issue</a:t>
            </a:r>
          </a:p>
          <a:p>
            <a:pPr marL="342900" indent="-342900">
              <a:buFont typeface="+mj-lt"/>
              <a:buAutoNum type="arabicPeriod" startAt="6"/>
            </a:pPr>
            <a:r>
              <a:rPr lang="en-US" sz="3000" dirty="0">
                <a:latin typeface="Garamond" panose="02020404030301010803" pitchFamily="18" charset="0"/>
              </a:rPr>
              <a:t>Much of the local economy is still structured around the mines and serving the mines</a:t>
            </a:r>
          </a:p>
          <a:p>
            <a:pPr marL="542880" lvl="2" indent="-360000">
              <a:buFont typeface="Courier New" panose="02070309020205020404" pitchFamily="49" charset="0"/>
              <a:buChar char="o"/>
            </a:pPr>
            <a:r>
              <a:rPr lang="en-US" sz="2800" dirty="0">
                <a:solidFill>
                  <a:schemeClr val="accent2">
                    <a:lumMod val="75000"/>
                  </a:schemeClr>
                </a:solidFill>
                <a:latin typeface="Garamond" panose="02020404030301010803" pitchFamily="18" charset="0"/>
              </a:rPr>
              <a:t>Tourism appears to play a much less significant role at present</a:t>
            </a:r>
          </a:p>
        </p:txBody>
      </p:sp>
      <p:sp>
        <p:nvSpPr>
          <p:cNvPr id="4" name="Title 1">
            <a:extLst>
              <a:ext uri="{FF2B5EF4-FFF2-40B4-BE49-F238E27FC236}">
                <a16:creationId xmlns:a16="http://schemas.microsoft.com/office/drawing/2014/main" id="{AAA6B842-1371-4E3E-B2BC-4EA8A1E9F6FF}"/>
              </a:ext>
            </a:extLst>
          </p:cNvPr>
          <p:cNvSpPr txBox="1">
            <a:spLocks/>
          </p:cNvSpPr>
          <p:nvPr/>
        </p:nvSpPr>
        <p:spPr>
          <a:xfrm>
            <a:off x="63335" y="242160"/>
            <a:ext cx="12065330" cy="686839"/>
          </a:xfrm>
          <a:prstGeom prst="rect">
            <a:avLst/>
          </a:prstGeom>
        </p:spPr>
        <p:txBody>
          <a:bodyPr vert="horz" lIns="0" tIns="0" rIns="0" bIns="0" rtlCol="0" anchor="b">
            <a:noAutofit/>
          </a:bodyPr>
          <a:lstStyle>
            <a:lvl1pPr marL="0"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a:lstStyle>
          <a:p>
            <a:r>
              <a:rPr lang="en-US" sz="3200" dirty="0">
                <a:solidFill>
                  <a:srgbClr val="26003B"/>
                </a:solidFill>
                <a:latin typeface="Book Antiqua" panose="02040602050305030304" pitchFamily="18" charset="0"/>
              </a:rPr>
              <a:t>Pilanesberg Key Findings </a:t>
            </a:r>
            <a:r>
              <a:rPr lang="en-US" sz="3200" dirty="0">
                <a:solidFill>
                  <a:schemeClr val="accent2">
                    <a:lumMod val="75000"/>
                  </a:schemeClr>
                </a:solidFill>
                <a:latin typeface="Book Antiqua" panose="02040602050305030304" pitchFamily="18" charset="0"/>
              </a:rPr>
              <a:t>(DD) </a:t>
            </a:r>
            <a:r>
              <a:rPr lang="en-US" sz="3200" dirty="0">
                <a:solidFill>
                  <a:srgbClr val="26003B"/>
                </a:solidFill>
                <a:latin typeface="Book Antiqua" panose="02040602050305030304" pitchFamily="18" charset="0"/>
              </a:rPr>
              <a:t>- </a:t>
            </a:r>
            <a:r>
              <a:rPr lang="en-US" dirty="0">
                <a:solidFill>
                  <a:schemeClr val="accent2">
                    <a:lumMod val="75000"/>
                  </a:schemeClr>
                </a:solidFill>
                <a:latin typeface="Book Antiqua" panose="02040602050305030304" pitchFamily="18" charset="0"/>
              </a:rPr>
              <a:t>Challenges to Using Local Businesses</a:t>
            </a:r>
            <a:endParaRPr lang="en-US" sz="2900"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4260782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0"/>
            <a:ext cx="11528006" cy="3187702"/>
          </a:xfrm>
        </p:spPr>
        <p:txBody>
          <a:bodyPr/>
          <a:lstStyle/>
          <a:p>
            <a:r>
              <a:rPr lang="en-ZA" sz="6000" dirty="0">
                <a:latin typeface="Book Antiqua" panose="02040602050305030304" pitchFamily="18" charset="0"/>
              </a:rPr>
              <a:t>THE PILANESBERG STUDY:</a:t>
            </a:r>
            <a:r>
              <a:rPr lang="en-ZA" sz="5400" dirty="0">
                <a:latin typeface="Book Antiqua" panose="02040602050305030304" pitchFamily="18" charset="0"/>
              </a:rPr>
              <a:t/>
            </a:r>
            <a:br>
              <a:rPr lang="en-ZA" sz="5400" dirty="0">
                <a:latin typeface="Book Antiqua" panose="02040602050305030304" pitchFamily="18" charset="0"/>
              </a:rPr>
            </a:br>
            <a:r>
              <a:rPr lang="en-ZA" sz="5400" dirty="0">
                <a:latin typeface="Book Antiqua" panose="02040602050305030304" pitchFamily="18" charset="0"/>
              </a:rPr>
              <a:t>			</a:t>
            </a:r>
            <a:r>
              <a:rPr lang="en-US" sz="4400" dirty="0">
                <a:solidFill>
                  <a:srgbClr val="D95900"/>
                </a:solidFill>
                <a:latin typeface="Book Antiqua" panose="02040602050305030304" pitchFamily="18" charset="0"/>
              </a:rPr>
              <a:t>Key Findings:</a:t>
            </a:r>
            <a:br>
              <a:rPr lang="en-US" sz="4400" dirty="0">
                <a:solidFill>
                  <a:srgbClr val="D95900"/>
                </a:solidFill>
                <a:latin typeface="Book Antiqua" panose="02040602050305030304" pitchFamily="18" charset="0"/>
              </a:rPr>
            </a:br>
            <a:r>
              <a:rPr lang="en-US" sz="4400" dirty="0">
                <a:solidFill>
                  <a:srgbClr val="D95900"/>
                </a:solidFill>
                <a:latin typeface="Book Antiqua" panose="02040602050305030304" pitchFamily="18" charset="0"/>
              </a:rPr>
              <a:t>				</a:t>
            </a:r>
            <a:r>
              <a:rPr lang="en-US" sz="4400" i="1" dirty="0">
                <a:solidFill>
                  <a:srgbClr val="D95900"/>
                </a:solidFill>
                <a:latin typeface="Book Antiqua" panose="02040602050305030304" pitchFamily="18" charset="0"/>
              </a:rPr>
              <a:t>The Supply Side (SS)</a:t>
            </a:r>
            <a:endParaRPr lang="en-ZA" sz="5400" i="1"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38837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A18E-6C0D-4A8C-9FC2-8D125F1D9FBB}"/>
              </a:ext>
            </a:extLst>
          </p:cNvPr>
          <p:cNvSpPr>
            <a:spLocks noGrp="1"/>
          </p:cNvSpPr>
          <p:nvPr>
            <p:ph type="title"/>
          </p:nvPr>
        </p:nvSpPr>
        <p:spPr>
          <a:xfrm>
            <a:off x="360000" y="197225"/>
            <a:ext cx="11452225" cy="539045"/>
          </a:xfrm>
        </p:spPr>
        <p:txBody>
          <a:bodyPr/>
          <a:lstStyle/>
          <a:p>
            <a:r>
              <a:rPr lang="en-ZA" sz="4000" dirty="0">
                <a:latin typeface="Book Antiqua" panose="02040602050305030304" pitchFamily="18" charset="0"/>
              </a:rPr>
              <a:t>Policy Context: Inclusive Tourism</a:t>
            </a:r>
          </a:p>
        </p:txBody>
      </p:sp>
      <p:sp>
        <p:nvSpPr>
          <p:cNvPr id="3" name="Content Placeholder 2">
            <a:extLst>
              <a:ext uri="{FF2B5EF4-FFF2-40B4-BE49-F238E27FC236}">
                <a16:creationId xmlns:a16="http://schemas.microsoft.com/office/drawing/2014/main" id="{8FAC7C9B-90B5-4139-B73A-8EBE47464B8B}"/>
              </a:ext>
            </a:extLst>
          </p:cNvPr>
          <p:cNvSpPr>
            <a:spLocks noGrp="1"/>
          </p:cNvSpPr>
          <p:nvPr>
            <p:ph idx="1"/>
          </p:nvPr>
        </p:nvSpPr>
        <p:spPr>
          <a:xfrm>
            <a:off x="273131" y="581891"/>
            <a:ext cx="11539094" cy="5924505"/>
          </a:xfrm>
        </p:spPr>
        <p:txBody>
          <a:bodyPr/>
          <a:lstStyle/>
          <a:p>
            <a:pPr>
              <a:spcBef>
                <a:spcPts val="0"/>
              </a:spcBef>
              <a:spcAft>
                <a:spcPts val="1000"/>
              </a:spcAft>
            </a:pPr>
            <a:r>
              <a:rPr lang="en-GB" sz="2900" dirty="0">
                <a:latin typeface="Garamond" panose="02020404030301010803" pitchFamily="18" charset="0"/>
              </a:rPr>
              <a:t>In addressing a major conference of tourism stakeholders in August 2015, the Minister proclaimed that among three key objectives of the country’s tourism policy in future was “very importantly we want to make the entire sector more inclusive and representative by bringing people who have been marginalized into the mainstream tourism economy” </a:t>
            </a:r>
            <a:r>
              <a:rPr lang="en-GB" sz="2900" u="sng" dirty="0">
                <a:latin typeface="Calibri Light" panose="020F0302020204030204" pitchFamily="34" charset="0"/>
                <a:cs typeface="Calibri Light" panose="020F0302020204030204" pitchFamily="34" charset="0"/>
              </a:rPr>
              <a:t>(</a:t>
            </a:r>
            <a:r>
              <a:rPr lang="en-GB" sz="2900" u="sng" dirty="0" err="1">
                <a:latin typeface="Calibri Light" panose="020F0302020204030204" pitchFamily="34" charset="0"/>
                <a:cs typeface="Calibri Light" panose="020F0302020204030204" pitchFamily="34" charset="0"/>
              </a:rPr>
              <a:t>Hanekom</a:t>
            </a:r>
            <a:r>
              <a:rPr lang="en-GB" sz="2900" u="sng" dirty="0">
                <a:latin typeface="Calibri Light" panose="020F0302020204030204" pitchFamily="34" charset="0"/>
                <a:cs typeface="Calibri Light" panose="020F0302020204030204" pitchFamily="34" charset="0"/>
              </a:rPr>
              <a:t>, 2015b: 2).</a:t>
            </a:r>
          </a:p>
          <a:p>
            <a:pPr>
              <a:spcBef>
                <a:spcPts val="0"/>
              </a:spcBef>
              <a:spcAft>
                <a:spcPts val="1000"/>
              </a:spcAft>
            </a:pPr>
            <a:r>
              <a:rPr lang="en-GB" sz="2900" dirty="0">
                <a:latin typeface="Garamond" panose="02020404030301010803" pitchFamily="18" charset="0"/>
              </a:rPr>
              <a:t>In another statement the two core “strategic imperatives” for South African tourism were identified as ‘greater sustainability’ and ‘greater inclusivity’ </a:t>
            </a:r>
            <a:r>
              <a:rPr lang="en-GB" sz="2900" u="sng" dirty="0">
                <a:latin typeface="Calibri Light" panose="020F0302020204030204" pitchFamily="34" charset="0"/>
                <a:cs typeface="Calibri Light" panose="020F0302020204030204" pitchFamily="34" charset="0"/>
              </a:rPr>
              <a:t>(</a:t>
            </a:r>
            <a:r>
              <a:rPr lang="en-GB" sz="2900" u="sng" dirty="0" err="1">
                <a:latin typeface="Calibri Light" panose="020F0302020204030204" pitchFamily="34" charset="0"/>
                <a:cs typeface="Calibri Light" panose="020F0302020204030204" pitchFamily="34" charset="0"/>
              </a:rPr>
              <a:t>Hanekom</a:t>
            </a:r>
            <a:r>
              <a:rPr lang="en-GB" sz="2900" u="sng" dirty="0">
                <a:latin typeface="Calibri Light" panose="020F0302020204030204" pitchFamily="34" charset="0"/>
                <a:cs typeface="Calibri Light" panose="020F0302020204030204" pitchFamily="34" charset="0"/>
              </a:rPr>
              <a:t>, 2015c: 1).</a:t>
            </a:r>
          </a:p>
          <a:p>
            <a:pPr>
              <a:spcBef>
                <a:spcPts val="0"/>
              </a:spcBef>
              <a:spcAft>
                <a:spcPts val="1000"/>
              </a:spcAft>
            </a:pPr>
            <a:r>
              <a:rPr lang="en-US" sz="2900" dirty="0">
                <a:latin typeface="Garamond" panose="02020404030301010803" pitchFamily="18" charset="0"/>
              </a:rPr>
              <a:t>Inclusive tourism is thus on the international tourism agenda and firmly on the South African policy agenda</a:t>
            </a:r>
          </a:p>
          <a:p>
            <a:pPr>
              <a:spcBef>
                <a:spcPts val="0"/>
              </a:spcBef>
              <a:spcAft>
                <a:spcPts val="1000"/>
              </a:spcAft>
            </a:pPr>
            <a:endParaRPr lang="en-GB" sz="3000" dirty="0">
              <a:latin typeface="Garamond" panose="02020404030301010803" pitchFamily="18" charset="0"/>
            </a:endParaRPr>
          </a:p>
          <a:p>
            <a:pPr lvl="0">
              <a:spcBef>
                <a:spcPts val="0"/>
              </a:spcBef>
              <a:spcAft>
                <a:spcPts val="1000"/>
              </a:spcAft>
              <a:buClr>
                <a:srgbClr val="E48312"/>
              </a:buClr>
            </a:pPr>
            <a:endParaRPr lang="en-ZA" sz="3000" dirty="0">
              <a:latin typeface="Garamond" panose="02020404030301010803" pitchFamily="18" charset="0"/>
            </a:endParaRPr>
          </a:p>
          <a:p>
            <a:pPr>
              <a:spcBef>
                <a:spcPts val="0"/>
              </a:spcBef>
              <a:spcAft>
                <a:spcPts val="1000"/>
              </a:spcAft>
            </a:pPr>
            <a:endParaRPr lang="en-ZA" sz="3000" dirty="0">
              <a:latin typeface="Garamond" panose="02020404030301010803" pitchFamily="18" charset="0"/>
            </a:endParaRPr>
          </a:p>
        </p:txBody>
      </p:sp>
    </p:spTree>
    <p:extLst>
      <p:ext uri="{BB962C8B-B14F-4D97-AF65-F5344CB8AC3E}">
        <p14:creationId xmlns:p14="http://schemas.microsoft.com/office/powerpoint/2010/main" val="16012510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48FB68F-BF14-458E-A4BA-7ECEB97FDA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98" t="2633" r="1413" b="1826"/>
          <a:stretch/>
        </p:blipFill>
        <p:spPr>
          <a:xfrm>
            <a:off x="137734" y="70064"/>
            <a:ext cx="12054265" cy="6717872"/>
          </a:xfrm>
        </p:spPr>
      </p:pic>
      <p:sp>
        <p:nvSpPr>
          <p:cNvPr id="2" name="Title 1">
            <a:extLst>
              <a:ext uri="{FF2B5EF4-FFF2-40B4-BE49-F238E27FC236}">
                <a16:creationId xmlns:a16="http://schemas.microsoft.com/office/drawing/2014/main" id="{6A4A62F2-77D1-4A3A-ABCC-59831DC1D5F7}"/>
              </a:ext>
            </a:extLst>
          </p:cNvPr>
          <p:cNvSpPr>
            <a:spLocks noGrp="1"/>
          </p:cNvSpPr>
          <p:nvPr>
            <p:ph type="title"/>
          </p:nvPr>
        </p:nvSpPr>
        <p:spPr>
          <a:xfrm>
            <a:off x="285008" y="70064"/>
            <a:ext cx="4781797" cy="459106"/>
          </a:xfrm>
        </p:spPr>
        <p:txBody>
          <a:bodyPr/>
          <a:lstStyle/>
          <a:p>
            <a:pPr algn="ctr"/>
            <a:r>
              <a:rPr lang="en-ZA" dirty="0">
                <a:solidFill>
                  <a:srgbClr val="D95900"/>
                </a:solidFill>
              </a:rPr>
              <a:t>Areas Covered in the Survey</a:t>
            </a:r>
          </a:p>
        </p:txBody>
      </p:sp>
    </p:spTree>
    <p:extLst>
      <p:ext uri="{BB962C8B-B14F-4D97-AF65-F5344CB8AC3E}">
        <p14:creationId xmlns:p14="http://schemas.microsoft.com/office/powerpoint/2010/main" val="8816065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40F5-805F-49D2-8131-1EA014846E7F}"/>
              </a:ext>
            </a:extLst>
          </p:cNvPr>
          <p:cNvSpPr>
            <a:spLocks noGrp="1"/>
          </p:cNvSpPr>
          <p:nvPr>
            <p:ph type="title"/>
          </p:nvPr>
        </p:nvSpPr>
        <p:spPr>
          <a:xfrm>
            <a:off x="177553" y="286605"/>
            <a:ext cx="11869445" cy="419978"/>
          </a:xfrm>
        </p:spPr>
        <p:txBody>
          <a:bodyPr>
            <a:noAutofit/>
          </a:bodyPr>
          <a:lstStyle/>
          <a:p>
            <a:r>
              <a:rPr lang="en-US" sz="3200" dirty="0">
                <a:solidFill>
                  <a:srgbClr val="26003B"/>
                </a:solidFill>
                <a:latin typeface="Book Antiqua" panose="02040602050305030304" pitchFamily="18" charset="0"/>
              </a:rPr>
              <a:t>Pilanesberg Key Findings </a:t>
            </a:r>
            <a:r>
              <a:rPr lang="en-US" sz="3200" dirty="0">
                <a:solidFill>
                  <a:schemeClr val="accent2">
                    <a:lumMod val="75000"/>
                  </a:schemeClr>
                </a:solidFill>
                <a:latin typeface="Book Antiqua" panose="02040602050305030304" pitchFamily="18" charset="0"/>
              </a:rPr>
              <a:t>(SS) </a:t>
            </a:r>
            <a:r>
              <a:rPr lang="en-US" sz="3200" dirty="0">
                <a:solidFill>
                  <a:srgbClr val="26003B"/>
                </a:solidFill>
                <a:latin typeface="Book Antiqua" panose="02040602050305030304" pitchFamily="18" charset="0"/>
              </a:rPr>
              <a:t>- </a:t>
            </a:r>
            <a:r>
              <a:rPr lang="en-US" sz="3200" dirty="0">
                <a:solidFill>
                  <a:schemeClr val="accent2">
                    <a:lumMod val="75000"/>
                  </a:schemeClr>
                </a:solidFill>
                <a:latin typeface="Book Antiqua" panose="02040602050305030304" pitchFamily="18" charset="0"/>
              </a:rPr>
              <a:t>SMME Business Characteristics</a:t>
            </a:r>
          </a:p>
        </p:txBody>
      </p:sp>
      <p:sp>
        <p:nvSpPr>
          <p:cNvPr id="3" name="Content Placeholder 2">
            <a:extLst>
              <a:ext uri="{FF2B5EF4-FFF2-40B4-BE49-F238E27FC236}">
                <a16:creationId xmlns:a16="http://schemas.microsoft.com/office/drawing/2014/main" id="{3FA293F5-C961-4517-8986-F591AB7220C1}"/>
              </a:ext>
            </a:extLst>
          </p:cNvPr>
          <p:cNvSpPr>
            <a:spLocks noGrp="1"/>
          </p:cNvSpPr>
          <p:nvPr>
            <p:ph idx="1"/>
          </p:nvPr>
        </p:nvSpPr>
        <p:spPr>
          <a:xfrm>
            <a:off x="177552" y="706583"/>
            <a:ext cx="11869445" cy="5468586"/>
          </a:xfrm>
        </p:spPr>
        <p:txBody>
          <a:bodyPr>
            <a:noAutofit/>
          </a:bodyPr>
          <a:lstStyle/>
          <a:p>
            <a:pPr>
              <a:spcAft>
                <a:spcPts val="1200"/>
              </a:spcAft>
            </a:pPr>
            <a:r>
              <a:rPr lang="en-ZA" sz="3000" b="1" dirty="0">
                <a:latin typeface="Garamond" panose="02020404030301010803" pitchFamily="18" charset="0"/>
              </a:rPr>
              <a:t>Retail industry </a:t>
            </a:r>
            <a:r>
              <a:rPr lang="en-ZA" sz="3000" dirty="0">
                <a:latin typeface="Garamond" panose="02020404030301010803" pitchFamily="18" charset="0"/>
              </a:rPr>
              <a:t>concentration of SMMEs, </a:t>
            </a:r>
            <a:r>
              <a:rPr lang="en-ZA" sz="3000" b="1" dirty="0">
                <a:latin typeface="Garamond" panose="02020404030301010803" pitchFamily="18" charset="0"/>
              </a:rPr>
              <a:t>does not reflect the mining and tourism specialisation of the area </a:t>
            </a:r>
            <a:r>
              <a:rPr lang="en-ZA" sz="3000" dirty="0">
                <a:latin typeface="Garamond" panose="02020404030301010803" pitchFamily="18" charset="0"/>
              </a:rPr>
              <a:t>revealing that local black-owned SMMEs are not very engaged in the key sectors that drive the local economy. </a:t>
            </a:r>
          </a:p>
          <a:p>
            <a:pPr>
              <a:spcAft>
                <a:spcPts val="1200"/>
              </a:spcAft>
            </a:pPr>
            <a:r>
              <a:rPr lang="en-ZA" sz="3000" b="1" dirty="0">
                <a:latin typeface="Garamond" panose="02020404030301010803" pitchFamily="18" charset="0"/>
              </a:rPr>
              <a:t>Clientele base: </a:t>
            </a:r>
            <a:r>
              <a:rPr lang="en-ZA" sz="3000" dirty="0">
                <a:latin typeface="Garamond" panose="02020404030301010803" pitchFamily="18" charset="0"/>
              </a:rPr>
              <a:t>Local SMME economy that is primarily </a:t>
            </a:r>
            <a:r>
              <a:rPr lang="en-ZA" sz="3000" b="1" dirty="0">
                <a:latin typeface="Garamond" panose="02020404030301010803" pitchFamily="18" charset="0"/>
              </a:rPr>
              <a:t>driven by local resident’s consumption.</a:t>
            </a:r>
            <a:r>
              <a:rPr lang="en-ZA" sz="3000" dirty="0">
                <a:latin typeface="Garamond" panose="02020404030301010803" pitchFamily="18" charset="0"/>
              </a:rPr>
              <a:t> This further demonstrates </a:t>
            </a:r>
            <a:r>
              <a:rPr lang="en-ZA" sz="3000" b="1" dirty="0">
                <a:latin typeface="Garamond" panose="02020404030301010803" pitchFamily="18" charset="0"/>
              </a:rPr>
              <a:t>non-engagement in the core commercial industry in the area.</a:t>
            </a:r>
          </a:p>
          <a:p>
            <a:pPr>
              <a:spcAft>
                <a:spcPts val="1200"/>
              </a:spcAft>
            </a:pPr>
            <a:r>
              <a:rPr lang="en-ZA" sz="3000" dirty="0">
                <a:latin typeface="Garamond" panose="02020404030301010803" pitchFamily="18" charset="0"/>
              </a:rPr>
              <a:t>This is </a:t>
            </a:r>
            <a:r>
              <a:rPr lang="en-ZA" sz="3000" b="1" dirty="0">
                <a:latin typeface="Garamond" panose="02020404030301010803" pitchFamily="18" charset="0"/>
              </a:rPr>
              <a:t>not sustainable in the long-run </a:t>
            </a:r>
            <a:r>
              <a:rPr lang="en-ZA" sz="3000" dirty="0">
                <a:latin typeface="Garamond" panose="02020404030301010803" pitchFamily="18" charset="0"/>
              </a:rPr>
              <a:t>as Surveyed black-owned SMMEs </a:t>
            </a:r>
            <a:r>
              <a:rPr lang="en-ZA" sz="3000" b="1" dirty="0">
                <a:latin typeface="Garamond" panose="02020404030301010803" pitchFamily="18" charset="0"/>
              </a:rPr>
              <a:t>employ about </a:t>
            </a:r>
            <a:r>
              <a:rPr lang="en-ZA" sz="3000" b="1" dirty="0">
                <a:solidFill>
                  <a:srgbClr val="D95900"/>
                </a:solidFill>
                <a:latin typeface="Garamond" panose="02020404030301010803" pitchFamily="18" charset="0"/>
              </a:rPr>
              <a:t>850 employees</a:t>
            </a:r>
            <a:r>
              <a:rPr lang="en-ZA" sz="3000" b="1" dirty="0">
                <a:latin typeface="Garamond" panose="02020404030301010803" pitchFamily="18" charset="0"/>
              </a:rPr>
              <a:t>.</a:t>
            </a:r>
            <a:endParaRPr lang="en-US" sz="3000" dirty="0">
              <a:latin typeface="Garamond" panose="02020404030301010803" pitchFamily="18" charset="0"/>
            </a:endParaRPr>
          </a:p>
          <a:p>
            <a:pPr marL="0" indent="0">
              <a:spcAft>
                <a:spcPts val="1200"/>
              </a:spcAft>
              <a:buNone/>
            </a:pPr>
            <a:endParaRPr lang="en-ZA" sz="3000" dirty="0">
              <a:latin typeface="Garamond" panose="02020404030301010803" pitchFamily="18" charset="0"/>
            </a:endParaRPr>
          </a:p>
        </p:txBody>
      </p:sp>
    </p:spTree>
    <p:extLst>
      <p:ext uri="{BB962C8B-B14F-4D97-AF65-F5344CB8AC3E}">
        <p14:creationId xmlns:p14="http://schemas.microsoft.com/office/powerpoint/2010/main" val="41594280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40F5-805F-49D2-8131-1EA014846E7F}"/>
              </a:ext>
            </a:extLst>
          </p:cNvPr>
          <p:cNvSpPr>
            <a:spLocks noGrp="1"/>
          </p:cNvSpPr>
          <p:nvPr>
            <p:ph type="title"/>
          </p:nvPr>
        </p:nvSpPr>
        <p:spPr>
          <a:xfrm>
            <a:off x="110974" y="166255"/>
            <a:ext cx="11989981" cy="665019"/>
          </a:xfrm>
        </p:spPr>
        <p:txBody>
          <a:bodyPr/>
          <a:lstStyle/>
          <a:p>
            <a:pPr algn="ctr"/>
            <a:r>
              <a:rPr lang="en-US" dirty="0">
                <a:solidFill>
                  <a:srgbClr val="26003B"/>
                </a:solidFill>
                <a:latin typeface="Book Antiqua" panose="02040602050305030304" pitchFamily="18" charset="0"/>
              </a:rPr>
              <a:t>Pilanesberg Key Findings </a:t>
            </a:r>
            <a:r>
              <a:rPr lang="en-US" dirty="0">
                <a:solidFill>
                  <a:schemeClr val="accent2">
                    <a:lumMod val="75000"/>
                  </a:schemeClr>
                </a:solidFill>
                <a:latin typeface="Book Antiqua" panose="02040602050305030304" pitchFamily="18" charset="0"/>
              </a:rPr>
              <a:t>(SS) </a:t>
            </a:r>
            <a:r>
              <a:rPr lang="en-US" dirty="0">
                <a:solidFill>
                  <a:srgbClr val="26003B"/>
                </a:solidFill>
                <a:latin typeface="Book Antiqua" panose="02040602050305030304" pitchFamily="18" charset="0"/>
              </a:rPr>
              <a:t>- </a:t>
            </a:r>
            <a:r>
              <a:rPr lang="en-US" dirty="0">
                <a:solidFill>
                  <a:schemeClr val="accent2">
                    <a:lumMod val="75000"/>
                  </a:schemeClr>
                </a:solidFill>
                <a:latin typeface="Book Antiqua" panose="02040602050305030304" pitchFamily="18" charset="0"/>
              </a:rPr>
              <a:t>SMME Engagement in State procurement</a:t>
            </a:r>
          </a:p>
        </p:txBody>
      </p:sp>
      <p:sp>
        <p:nvSpPr>
          <p:cNvPr id="3" name="Content Placeholder 2">
            <a:extLst>
              <a:ext uri="{FF2B5EF4-FFF2-40B4-BE49-F238E27FC236}">
                <a16:creationId xmlns:a16="http://schemas.microsoft.com/office/drawing/2014/main" id="{3FA293F5-C961-4517-8986-F591AB7220C1}"/>
              </a:ext>
            </a:extLst>
          </p:cNvPr>
          <p:cNvSpPr>
            <a:spLocks noGrp="1"/>
          </p:cNvSpPr>
          <p:nvPr>
            <p:ph idx="1"/>
          </p:nvPr>
        </p:nvSpPr>
        <p:spPr>
          <a:xfrm>
            <a:off x="202018" y="997527"/>
            <a:ext cx="11989981" cy="5058889"/>
          </a:xfrm>
        </p:spPr>
        <p:txBody>
          <a:bodyPr>
            <a:noAutofit/>
          </a:bodyPr>
          <a:lstStyle/>
          <a:p>
            <a:r>
              <a:rPr lang="en-ZA" sz="3000" dirty="0">
                <a:latin typeface="Garamond" panose="02020404030301010803" pitchFamily="18" charset="0"/>
              </a:rPr>
              <a:t>Black-owned SMME engagement is almost </a:t>
            </a:r>
            <a:r>
              <a:rPr lang="en-ZA" sz="3000" b="1" dirty="0">
                <a:latin typeface="Garamond" panose="02020404030301010803" pitchFamily="18" charset="0"/>
              </a:rPr>
              <a:t>non-existent.</a:t>
            </a:r>
          </a:p>
          <a:p>
            <a:r>
              <a:rPr lang="en-ZA" sz="3000" b="1" dirty="0">
                <a:latin typeface="Garamond" panose="02020404030301010803" pitchFamily="18" charset="0"/>
              </a:rPr>
              <a:t>Significant gap </a:t>
            </a:r>
            <a:r>
              <a:rPr lang="en-ZA" sz="3000" dirty="0">
                <a:latin typeface="Garamond" panose="02020404030301010803" pitchFamily="18" charset="0"/>
              </a:rPr>
              <a:t>between the activities of the government agencies and assets in the area (including private tourism establishments) and the black-owned SMME economy. </a:t>
            </a:r>
          </a:p>
          <a:p>
            <a:pPr marL="908640" lvl="4" indent="-360000">
              <a:spcBef>
                <a:spcPts val="0"/>
              </a:spcBef>
              <a:buFont typeface="Courier New" panose="02070309020205020404" pitchFamily="49" charset="0"/>
              <a:buChar char="o"/>
            </a:pPr>
            <a:r>
              <a:rPr lang="en-ZA" sz="2400" dirty="0">
                <a:solidFill>
                  <a:schemeClr val="accent4">
                    <a:lumMod val="75000"/>
                  </a:schemeClr>
                </a:solidFill>
                <a:latin typeface="Garamond" panose="02020404030301010803" pitchFamily="18" charset="0"/>
              </a:rPr>
              <a:t>Less than </a:t>
            </a:r>
            <a:r>
              <a:rPr lang="en-ZA" sz="2400" b="1" dirty="0">
                <a:solidFill>
                  <a:schemeClr val="accent4">
                    <a:lumMod val="75000"/>
                  </a:schemeClr>
                </a:solidFill>
                <a:latin typeface="Garamond" panose="02020404030301010803" pitchFamily="18" charset="0"/>
              </a:rPr>
              <a:t>30% </a:t>
            </a:r>
            <a:r>
              <a:rPr lang="en-ZA" sz="2400" dirty="0">
                <a:solidFill>
                  <a:schemeClr val="accent4">
                    <a:lumMod val="75000"/>
                  </a:schemeClr>
                </a:solidFill>
                <a:latin typeface="Garamond" panose="02020404030301010803" pitchFamily="18" charset="0"/>
              </a:rPr>
              <a:t>of SMMEs report being registered on any </a:t>
            </a:r>
            <a:r>
              <a:rPr lang="en-ZA" sz="2400" b="1" dirty="0">
                <a:solidFill>
                  <a:schemeClr val="accent4">
                    <a:lumMod val="75000"/>
                  </a:schemeClr>
                </a:solidFill>
                <a:latin typeface="Garamond" panose="02020404030301010803" pitchFamily="18" charset="0"/>
              </a:rPr>
              <a:t>suppliers’ database</a:t>
            </a:r>
            <a:r>
              <a:rPr lang="en-ZA" sz="2400" dirty="0">
                <a:solidFill>
                  <a:schemeClr val="accent4">
                    <a:lumMod val="75000"/>
                  </a:schemeClr>
                </a:solidFill>
                <a:latin typeface="Garamond" panose="02020404030301010803" pitchFamily="18" charset="0"/>
              </a:rPr>
              <a:t>. </a:t>
            </a:r>
          </a:p>
          <a:p>
            <a:pPr marL="908640" lvl="4" indent="-360000">
              <a:spcBef>
                <a:spcPts val="0"/>
              </a:spcBef>
              <a:buFont typeface="Courier New" panose="02070309020205020404" pitchFamily="49" charset="0"/>
              <a:buChar char="o"/>
            </a:pPr>
            <a:r>
              <a:rPr lang="en-ZA" sz="2400" dirty="0">
                <a:solidFill>
                  <a:schemeClr val="accent4">
                    <a:lumMod val="75000"/>
                  </a:schemeClr>
                </a:solidFill>
                <a:latin typeface="Garamond" panose="02020404030301010803" pitchFamily="18" charset="0"/>
              </a:rPr>
              <a:t>About </a:t>
            </a:r>
            <a:r>
              <a:rPr lang="en-ZA" sz="2400" b="1" dirty="0">
                <a:solidFill>
                  <a:schemeClr val="accent4">
                    <a:lumMod val="75000"/>
                  </a:schemeClr>
                </a:solidFill>
                <a:latin typeface="Garamond" panose="02020404030301010803" pitchFamily="18" charset="0"/>
              </a:rPr>
              <a:t>77% </a:t>
            </a:r>
            <a:r>
              <a:rPr lang="en-ZA" sz="2400" dirty="0">
                <a:solidFill>
                  <a:schemeClr val="accent4">
                    <a:lumMod val="75000"/>
                  </a:schemeClr>
                </a:solidFill>
                <a:latin typeface="Garamond" panose="02020404030301010803" pitchFamily="18" charset="0"/>
              </a:rPr>
              <a:t>of respondents have never competed for a </a:t>
            </a:r>
            <a:r>
              <a:rPr lang="en-ZA" sz="2400" b="1" dirty="0">
                <a:solidFill>
                  <a:schemeClr val="accent4">
                    <a:lumMod val="75000"/>
                  </a:schemeClr>
                </a:solidFill>
                <a:latin typeface="Garamond" panose="02020404030301010803" pitchFamily="18" charset="0"/>
              </a:rPr>
              <a:t>government tender</a:t>
            </a:r>
            <a:r>
              <a:rPr lang="en-ZA" sz="2400" dirty="0">
                <a:solidFill>
                  <a:schemeClr val="accent4">
                    <a:lumMod val="75000"/>
                  </a:schemeClr>
                </a:solidFill>
                <a:latin typeface="Garamond" panose="02020404030301010803" pitchFamily="18" charset="0"/>
              </a:rPr>
              <a:t>. </a:t>
            </a:r>
          </a:p>
          <a:p>
            <a:pPr marL="908640" lvl="4" indent="-360000">
              <a:spcBef>
                <a:spcPts val="0"/>
              </a:spcBef>
              <a:buFont typeface="Courier New" panose="02070309020205020404" pitchFamily="49" charset="0"/>
              <a:buChar char="o"/>
            </a:pPr>
            <a:r>
              <a:rPr lang="en-ZA" sz="2400" dirty="0">
                <a:solidFill>
                  <a:schemeClr val="accent4">
                    <a:lumMod val="75000"/>
                  </a:schemeClr>
                </a:solidFill>
                <a:latin typeface="Garamond" panose="02020404030301010803" pitchFamily="18" charset="0"/>
              </a:rPr>
              <a:t>About </a:t>
            </a:r>
            <a:r>
              <a:rPr lang="en-ZA" sz="2400" b="1" dirty="0">
                <a:solidFill>
                  <a:schemeClr val="accent4">
                    <a:lumMod val="75000"/>
                  </a:schemeClr>
                </a:solidFill>
                <a:latin typeface="Garamond" panose="02020404030301010803" pitchFamily="18" charset="0"/>
              </a:rPr>
              <a:t>81% </a:t>
            </a:r>
            <a:r>
              <a:rPr lang="en-ZA" sz="2400" dirty="0">
                <a:solidFill>
                  <a:schemeClr val="accent4">
                    <a:lumMod val="75000"/>
                  </a:schemeClr>
                </a:solidFill>
                <a:latin typeface="Garamond" panose="02020404030301010803" pitchFamily="18" charset="0"/>
              </a:rPr>
              <a:t>of respondents report not having any </a:t>
            </a:r>
            <a:r>
              <a:rPr lang="en-ZA" sz="2400" b="1" dirty="0">
                <a:solidFill>
                  <a:schemeClr val="accent4">
                    <a:lumMod val="75000"/>
                  </a:schemeClr>
                </a:solidFill>
                <a:latin typeface="Garamond" panose="02020404030301010803" pitchFamily="18" charset="0"/>
              </a:rPr>
              <a:t>business or even support relationships </a:t>
            </a:r>
            <a:r>
              <a:rPr lang="en-ZA" sz="2400" dirty="0">
                <a:solidFill>
                  <a:schemeClr val="accent4">
                    <a:lumMod val="75000"/>
                  </a:schemeClr>
                </a:solidFill>
                <a:latin typeface="Garamond" panose="02020404030301010803" pitchFamily="18" charset="0"/>
              </a:rPr>
              <a:t>with government establishments. </a:t>
            </a:r>
          </a:p>
          <a:p>
            <a:pPr marL="908640" lvl="4" indent="-360000">
              <a:spcBef>
                <a:spcPts val="0"/>
              </a:spcBef>
              <a:buFont typeface="Courier New" panose="02070309020205020404" pitchFamily="49" charset="0"/>
              <a:buChar char="o"/>
            </a:pPr>
            <a:r>
              <a:rPr lang="en-ZA" sz="2400" dirty="0">
                <a:solidFill>
                  <a:schemeClr val="accent4">
                    <a:lumMod val="75000"/>
                  </a:schemeClr>
                </a:solidFill>
                <a:latin typeface="Garamond" panose="02020404030301010803" pitchFamily="18" charset="0"/>
              </a:rPr>
              <a:t>About </a:t>
            </a:r>
            <a:r>
              <a:rPr lang="en-ZA" sz="2400" b="1" dirty="0">
                <a:solidFill>
                  <a:schemeClr val="accent4">
                    <a:lumMod val="75000"/>
                  </a:schemeClr>
                </a:solidFill>
                <a:latin typeface="Garamond" panose="02020404030301010803" pitchFamily="18" charset="0"/>
              </a:rPr>
              <a:t>75%</a:t>
            </a:r>
            <a:r>
              <a:rPr lang="en-ZA" sz="2400" dirty="0">
                <a:solidFill>
                  <a:schemeClr val="accent4">
                    <a:lumMod val="75000"/>
                  </a:schemeClr>
                </a:solidFill>
                <a:latin typeface="Garamond" panose="02020404030301010803" pitchFamily="18" charset="0"/>
              </a:rPr>
              <a:t> report NOT having any </a:t>
            </a:r>
            <a:r>
              <a:rPr lang="en-ZA" sz="2400" b="1" dirty="0">
                <a:solidFill>
                  <a:schemeClr val="accent4">
                    <a:lumMod val="75000"/>
                  </a:schemeClr>
                </a:solidFill>
                <a:latin typeface="Garamond" panose="02020404030301010803" pitchFamily="18" charset="0"/>
              </a:rPr>
              <a:t>business relationships with the lodges and tourism establishments </a:t>
            </a:r>
            <a:r>
              <a:rPr lang="en-ZA" sz="2400" dirty="0">
                <a:solidFill>
                  <a:schemeClr val="accent4">
                    <a:lumMod val="75000"/>
                  </a:schemeClr>
                </a:solidFill>
                <a:latin typeface="Garamond" panose="02020404030301010803" pitchFamily="18" charset="0"/>
              </a:rPr>
              <a:t>in the area.</a:t>
            </a:r>
            <a:endParaRPr lang="en-US" sz="24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25582402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40F5-805F-49D2-8131-1EA014846E7F}"/>
              </a:ext>
            </a:extLst>
          </p:cNvPr>
          <p:cNvSpPr>
            <a:spLocks noGrp="1"/>
          </p:cNvSpPr>
          <p:nvPr>
            <p:ph type="title"/>
          </p:nvPr>
        </p:nvSpPr>
        <p:spPr>
          <a:xfrm>
            <a:off x="262306" y="304800"/>
            <a:ext cx="11408735" cy="585849"/>
          </a:xfrm>
        </p:spPr>
        <p:txBody>
          <a:bodyPr/>
          <a:lstStyle/>
          <a:p>
            <a:pPr algn="ctr"/>
            <a:r>
              <a:rPr lang="en-ZA" dirty="0"/>
              <a:t>Table: SMME Engagement in State procurement</a:t>
            </a:r>
          </a:p>
        </p:txBody>
      </p:sp>
      <p:graphicFrame>
        <p:nvGraphicFramePr>
          <p:cNvPr id="7" name="Table 6">
            <a:extLst>
              <a:ext uri="{FF2B5EF4-FFF2-40B4-BE49-F238E27FC236}">
                <a16:creationId xmlns:a16="http://schemas.microsoft.com/office/drawing/2014/main" id="{22B8ADD8-4C1D-4DCA-BF80-9A49FD28E409}"/>
              </a:ext>
            </a:extLst>
          </p:cNvPr>
          <p:cNvGraphicFramePr>
            <a:graphicFrameLocks noGrp="1"/>
          </p:cNvGraphicFramePr>
          <p:nvPr>
            <p:extLst>
              <p:ext uri="{D42A27DB-BD31-4B8C-83A1-F6EECF244321}">
                <p14:modId xmlns:p14="http://schemas.microsoft.com/office/powerpoint/2010/main" val="787273887"/>
              </p:ext>
            </p:extLst>
          </p:nvPr>
        </p:nvGraphicFramePr>
        <p:xfrm>
          <a:off x="486443" y="1021079"/>
          <a:ext cx="10747614" cy="5047212"/>
        </p:xfrm>
        <a:graphic>
          <a:graphicData uri="http://schemas.openxmlformats.org/drawingml/2006/table">
            <a:tbl>
              <a:tblPr firstRow="1" firstCol="1" bandRow="1">
                <a:tableStyleId>{5C22544A-7EE6-4342-B048-85BDC9FD1C3A}</a:tableStyleId>
              </a:tblPr>
              <a:tblGrid>
                <a:gridCol w="6405735">
                  <a:extLst>
                    <a:ext uri="{9D8B030D-6E8A-4147-A177-3AD203B41FA5}">
                      <a16:colId xmlns:a16="http://schemas.microsoft.com/office/drawing/2014/main" val="4168751862"/>
                    </a:ext>
                  </a:extLst>
                </a:gridCol>
                <a:gridCol w="1431501">
                  <a:extLst>
                    <a:ext uri="{9D8B030D-6E8A-4147-A177-3AD203B41FA5}">
                      <a16:colId xmlns:a16="http://schemas.microsoft.com/office/drawing/2014/main" val="2408996566"/>
                    </a:ext>
                  </a:extLst>
                </a:gridCol>
                <a:gridCol w="1147472">
                  <a:extLst>
                    <a:ext uri="{9D8B030D-6E8A-4147-A177-3AD203B41FA5}">
                      <a16:colId xmlns:a16="http://schemas.microsoft.com/office/drawing/2014/main" val="2154830433"/>
                    </a:ext>
                  </a:extLst>
                </a:gridCol>
                <a:gridCol w="1762906">
                  <a:extLst>
                    <a:ext uri="{9D8B030D-6E8A-4147-A177-3AD203B41FA5}">
                      <a16:colId xmlns:a16="http://schemas.microsoft.com/office/drawing/2014/main" val="780289712"/>
                    </a:ext>
                  </a:extLst>
                </a:gridCol>
              </a:tblGrid>
              <a:tr h="255555">
                <a:tc>
                  <a:txBody>
                    <a:bodyPr/>
                    <a:lstStyle/>
                    <a:p>
                      <a:pPr algn="just">
                        <a:spcAft>
                          <a:spcPts val="0"/>
                        </a:spcAft>
                      </a:pPr>
                      <a:r>
                        <a:rPr lang="en-ZA" sz="1600">
                          <a:effectLst/>
                        </a:rPr>
                        <a:t>Experience competing for a tender</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Frequency</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dirty="0">
                          <a:effectLst/>
                        </a:rPr>
                        <a:t>%</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dirty="0">
                          <a:effectLst/>
                        </a:rPr>
                        <a:t>Cumulative %</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3261"/>
                  </a:ext>
                </a:extLst>
              </a:tr>
              <a:tr h="255555">
                <a:tc>
                  <a:txBody>
                    <a:bodyPr/>
                    <a:lstStyle/>
                    <a:p>
                      <a:pPr indent="457200" algn="just">
                        <a:spcAft>
                          <a:spcPts val="0"/>
                        </a:spcAft>
                      </a:pPr>
                      <a:r>
                        <a:rPr lang="en-ZA" sz="1600" b="0" dirty="0">
                          <a:solidFill>
                            <a:schemeClr val="bg1"/>
                          </a:solidFill>
                          <a:effectLst/>
                        </a:rPr>
                        <a:t>I have never competed for a tender</a:t>
                      </a:r>
                      <a:endParaRPr lang="en-ZA" sz="16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213</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76.90</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76.90</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5434962"/>
                  </a:ext>
                </a:extLst>
              </a:tr>
              <a:tr h="255555">
                <a:tc>
                  <a:txBody>
                    <a:bodyPr/>
                    <a:lstStyle/>
                    <a:p>
                      <a:pPr indent="457200" algn="just">
                        <a:spcAft>
                          <a:spcPts val="0"/>
                        </a:spcAft>
                      </a:pPr>
                      <a:r>
                        <a:rPr lang="en-ZA" sz="1600" b="0">
                          <a:solidFill>
                            <a:schemeClr val="bg1"/>
                          </a:solidFill>
                          <a:effectLst/>
                        </a:rPr>
                        <a:t>I have competed but did not get it</a:t>
                      </a:r>
                      <a:endParaRPr lang="en-ZA" sz="16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28</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10.11</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87.00</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289643"/>
                  </a:ext>
                </a:extLst>
              </a:tr>
              <a:tr h="255555">
                <a:tc>
                  <a:txBody>
                    <a:bodyPr/>
                    <a:lstStyle/>
                    <a:p>
                      <a:pPr indent="457200" algn="just">
                        <a:spcAft>
                          <a:spcPts val="0"/>
                        </a:spcAft>
                      </a:pPr>
                      <a:r>
                        <a:rPr lang="en-ZA" sz="1600" b="0" dirty="0">
                          <a:solidFill>
                            <a:schemeClr val="bg1"/>
                          </a:solidFill>
                          <a:effectLst/>
                        </a:rPr>
                        <a:t>I have competed and got it</a:t>
                      </a:r>
                      <a:endParaRPr lang="en-ZA" sz="16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19</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6.86</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93.86</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4848618"/>
                  </a:ext>
                </a:extLst>
              </a:tr>
              <a:tr h="255555">
                <a:tc>
                  <a:txBody>
                    <a:bodyPr/>
                    <a:lstStyle/>
                    <a:p>
                      <a:pPr indent="457200" algn="just">
                        <a:spcAft>
                          <a:spcPts val="0"/>
                        </a:spcAft>
                      </a:pPr>
                      <a:r>
                        <a:rPr lang="en-ZA" sz="1600" b="0" dirty="0">
                          <a:solidFill>
                            <a:schemeClr val="bg1"/>
                          </a:solidFill>
                          <a:effectLst/>
                        </a:rPr>
                        <a:t>No response</a:t>
                      </a:r>
                      <a:endParaRPr lang="en-ZA" sz="16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17</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6.14</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100.00</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961746"/>
                  </a:ext>
                </a:extLst>
              </a:tr>
              <a:tr h="319444">
                <a:tc>
                  <a:txBody>
                    <a:bodyPr/>
                    <a:lstStyle/>
                    <a:p>
                      <a:pPr algn="just">
                        <a:spcAft>
                          <a:spcPts val="0"/>
                        </a:spcAft>
                      </a:pPr>
                      <a:r>
                        <a:rPr lang="en-ZA" sz="1600" dirty="0">
                          <a:solidFill>
                            <a:schemeClr val="bg1"/>
                          </a:solidFill>
                          <a:effectLst/>
                        </a:rPr>
                        <a:t>Total</a:t>
                      </a:r>
                      <a:endParaRPr lang="en-ZA"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262</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100.00</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ZA" sz="2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729616"/>
                  </a:ext>
                </a:extLst>
              </a:tr>
              <a:tr h="255555">
                <a:tc>
                  <a:txBody>
                    <a:bodyPr/>
                    <a:lstStyle/>
                    <a:p>
                      <a:pPr algn="just">
                        <a:spcAft>
                          <a:spcPts val="0"/>
                        </a:spcAft>
                      </a:pPr>
                      <a:r>
                        <a:rPr lang="en-ZA" sz="1600">
                          <a:solidFill>
                            <a:schemeClr val="bg1"/>
                          </a:solidFill>
                          <a:effectLst/>
                        </a:rPr>
                        <a:t> </a:t>
                      </a:r>
                      <a:endParaRPr lang="en-ZA"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3312468"/>
                  </a:ext>
                </a:extLst>
              </a:tr>
              <a:tr h="255555">
                <a:tc>
                  <a:txBody>
                    <a:bodyPr/>
                    <a:lstStyle/>
                    <a:p>
                      <a:pPr algn="just">
                        <a:spcAft>
                          <a:spcPts val="0"/>
                        </a:spcAft>
                      </a:pPr>
                      <a:r>
                        <a:rPr lang="en-ZA" sz="1600">
                          <a:solidFill>
                            <a:schemeClr val="bg1"/>
                          </a:solidFill>
                          <a:effectLst/>
                        </a:rPr>
                        <a:t>Government Relationship (Business and/or Support)</a:t>
                      </a:r>
                      <a:endParaRPr lang="en-ZA"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789271"/>
                  </a:ext>
                </a:extLst>
              </a:tr>
              <a:tr h="255555">
                <a:tc>
                  <a:txBody>
                    <a:bodyPr/>
                    <a:lstStyle/>
                    <a:p>
                      <a:pPr indent="457200" algn="just">
                        <a:spcAft>
                          <a:spcPts val="0"/>
                        </a:spcAft>
                      </a:pPr>
                      <a:r>
                        <a:rPr lang="en-ZA" sz="1600" b="0">
                          <a:solidFill>
                            <a:schemeClr val="bg1"/>
                          </a:solidFill>
                          <a:effectLst/>
                        </a:rPr>
                        <a:t>Yes</a:t>
                      </a:r>
                      <a:endParaRPr lang="en-ZA" sz="16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19</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6.86</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6.86</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7423931"/>
                  </a:ext>
                </a:extLst>
              </a:tr>
              <a:tr h="255555">
                <a:tc>
                  <a:txBody>
                    <a:bodyPr/>
                    <a:lstStyle/>
                    <a:p>
                      <a:pPr indent="457200" algn="just">
                        <a:spcAft>
                          <a:spcPts val="0"/>
                        </a:spcAft>
                      </a:pPr>
                      <a:r>
                        <a:rPr lang="en-ZA" sz="1600" b="0">
                          <a:solidFill>
                            <a:schemeClr val="bg1"/>
                          </a:solidFill>
                          <a:effectLst/>
                        </a:rPr>
                        <a:t>No</a:t>
                      </a:r>
                      <a:endParaRPr lang="en-ZA" sz="16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224</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dirty="0">
                          <a:effectLst/>
                        </a:rPr>
                        <a:t>80.87</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87.73</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7757199"/>
                  </a:ext>
                </a:extLst>
              </a:tr>
              <a:tr h="255555">
                <a:tc>
                  <a:txBody>
                    <a:bodyPr/>
                    <a:lstStyle/>
                    <a:p>
                      <a:pPr indent="457200" algn="just">
                        <a:spcAft>
                          <a:spcPts val="0"/>
                        </a:spcAft>
                      </a:pPr>
                      <a:r>
                        <a:rPr lang="en-ZA" sz="1600" b="0" dirty="0">
                          <a:solidFill>
                            <a:schemeClr val="bg1"/>
                          </a:solidFill>
                          <a:effectLst/>
                        </a:rPr>
                        <a:t>No response</a:t>
                      </a:r>
                      <a:endParaRPr lang="en-ZA" sz="16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34</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12.27</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100</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9263847"/>
                  </a:ext>
                </a:extLst>
              </a:tr>
              <a:tr h="319444">
                <a:tc>
                  <a:txBody>
                    <a:bodyPr/>
                    <a:lstStyle/>
                    <a:p>
                      <a:pPr algn="just">
                        <a:spcAft>
                          <a:spcPts val="0"/>
                        </a:spcAft>
                      </a:pPr>
                      <a:r>
                        <a:rPr lang="en-ZA" sz="1600" dirty="0">
                          <a:solidFill>
                            <a:schemeClr val="bg1"/>
                          </a:solidFill>
                          <a:effectLst/>
                        </a:rPr>
                        <a:t>Total</a:t>
                      </a:r>
                      <a:endParaRPr lang="en-ZA"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277</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100</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ZA" sz="2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2817638"/>
                  </a:ext>
                </a:extLst>
              </a:tr>
              <a:tr h="255555">
                <a:tc>
                  <a:txBody>
                    <a:bodyPr/>
                    <a:lstStyle/>
                    <a:p>
                      <a:pPr algn="just">
                        <a:spcAft>
                          <a:spcPts val="0"/>
                        </a:spcAft>
                      </a:pPr>
                      <a:r>
                        <a:rPr lang="en-ZA" sz="1600">
                          <a:solidFill>
                            <a:schemeClr val="bg1"/>
                          </a:solidFill>
                          <a:effectLst/>
                        </a:rPr>
                        <a:t> </a:t>
                      </a:r>
                      <a:endParaRPr lang="en-ZA"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3348771"/>
                  </a:ext>
                </a:extLst>
              </a:tr>
              <a:tr h="511110">
                <a:tc>
                  <a:txBody>
                    <a:bodyPr/>
                    <a:lstStyle/>
                    <a:p>
                      <a:pPr algn="just">
                        <a:spcAft>
                          <a:spcPts val="0"/>
                        </a:spcAft>
                      </a:pPr>
                      <a:r>
                        <a:rPr lang="en-ZA" sz="1600">
                          <a:solidFill>
                            <a:schemeClr val="bg1"/>
                          </a:solidFill>
                          <a:effectLst/>
                        </a:rPr>
                        <a:t>Do you supply any of the lodges or tourism attractions in the area?</a:t>
                      </a:r>
                      <a:endParaRPr lang="en-ZA" sz="1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 </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6578532"/>
                  </a:ext>
                </a:extLst>
              </a:tr>
              <a:tr h="255555">
                <a:tc>
                  <a:txBody>
                    <a:bodyPr/>
                    <a:lstStyle/>
                    <a:p>
                      <a:pPr indent="457200" algn="just">
                        <a:spcAft>
                          <a:spcPts val="0"/>
                        </a:spcAft>
                      </a:pPr>
                      <a:r>
                        <a:rPr lang="en-ZA" sz="1600" b="0">
                          <a:solidFill>
                            <a:schemeClr val="bg1"/>
                          </a:solidFill>
                          <a:effectLst/>
                        </a:rPr>
                        <a:t>Yes</a:t>
                      </a:r>
                      <a:endParaRPr lang="en-ZA" sz="16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62</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22.38</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22.38</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5868325"/>
                  </a:ext>
                </a:extLst>
              </a:tr>
              <a:tr h="255555">
                <a:tc>
                  <a:txBody>
                    <a:bodyPr/>
                    <a:lstStyle/>
                    <a:p>
                      <a:pPr indent="457200" algn="just">
                        <a:spcAft>
                          <a:spcPts val="0"/>
                        </a:spcAft>
                      </a:pPr>
                      <a:r>
                        <a:rPr lang="en-ZA" sz="1600" b="0">
                          <a:solidFill>
                            <a:schemeClr val="bg1"/>
                          </a:solidFill>
                          <a:effectLst/>
                        </a:rPr>
                        <a:t>No  </a:t>
                      </a:r>
                      <a:endParaRPr lang="en-ZA" sz="16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207</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dirty="0">
                          <a:effectLst/>
                        </a:rPr>
                        <a:t>74.73</a:t>
                      </a:r>
                      <a:endParaRPr lang="en-ZA"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97.11</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1510983"/>
                  </a:ext>
                </a:extLst>
              </a:tr>
              <a:tr h="255555">
                <a:tc>
                  <a:txBody>
                    <a:bodyPr/>
                    <a:lstStyle/>
                    <a:p>
                      <a:pPr indent="457200" algn="just">
                        <a:spcAft>
                          <a:spcPts val="0"/>
                        </a:spcAft>
                      </a:pPr>
                      <a:r>
                        <a:rPr lang="en-ZA" sz="1600" b="0" dirty="0">
                          <a:solidFill>
                            <a:schemeClr val="bg1"/>
                          </a:solidFill>
                          <a:effectLst/>
                        </a:rPr>
                        <a:t>No response</a:t>
                      </a:r>
                      <a:endParaRPr lang="en-ZA" sz="16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8</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2.89</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100</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7120630"/>
                  </a:ext>
                </a:extLst>
              </a:tr>
              <a:tr h="319444">
                <a:tc>
                  <a:txBody>
                    <a:bodyPr/>
                    <a:lstStyle/>
                    <a:p>
                      <a:pPr algn="just">
                        <a:spcAft>
                          <a:spcPts val="0"/>
                        </a:spcAft>
                      </a:pPr>
                      <a:r>
                        <a:rPr lang="en-ZA" sz="1600" dirty="0">
                          <a:solidFill>
                            <a:schemeClr val="bg1"/>
                          </a:solidFill>
                          <a:effectLst/>
                        </a:rPr>
                        <a:t>Total</a:t>
                      </a:r>
                      <a:endParaRPr lang="en-ZA"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277</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1600">
                          <a:effectLst/>
                        </a:rPr>
                        <a:t>100</a:t>
                      </a:r>
                      <a:endParaRPr lang="en-Z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ZA" sz="20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9212196"/>
                  </a:ext>
                </a:extLst>
              </a:tr>
            </a:tbl>
          </a:graphicData>
        </a:graphic>
      </p:graphicFrame>
    </p:spTree>
    <p:extLst>
      <p:ext uri="{BB962C8B-B14F-4D97-AF65-F5344CB8AC3E}">
        <p14:creationId xmlns:p14="http://schemas.microsoft.com/office/powerpoint/2010/main" val="3654720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40F5-805F-49D2-8131-1EA014846E7F}"/>
              </a:ext>
            </a:extLst>
          </p:cNvPr>
          <p:cNvSpPr>
            <a:spLocks noGrp="1"/>
          </p:cNvSpPr>
          <p:nvPr>
            <p:ph type="title"/>
          </p:nvPr>
        </p:nvSpPr>
        <p:spPr>
          <a:xfrm>
            <a:off x="91044" y="0"/>
            <a:ext cx="12009910" cy="1118715"/>
          </a:xfrm>
        </p:spPr>
        <p:txBody>
          <a:bodyPr>
            <a:normAutofit/>
          </a:bodyPr>
          <a:lstStyle/>
          <a:p>
            <a:pPr algn="ctr"/>
            <a:r>
              <a:rPr lang="en-US" sz="3400" dirty="0">
                <a:solidFill>
                  <a:srgbClr val="26003B"/>
                </a:solidFill>
                <a:latin typeface="Book Antiqua" panose="02040602050305030304" pitchFamily="18" charset="0"/>
              </a:rPr>
              <a:t>Pilanesberg Key Findings </a:t>
            </a:r>
            <a:r>
              <a:rPr lang="en-US" sz="3400" dirty="0">
                <a:solidFill>
                  <a:schemeClr val="accent2">
                    <a:lumMod val="75000"/>
                  </a:schemeClr>
                </a:solidFill>
                <a:latin typeface="Book Antiqua" panose="02040602050305030304" pitchFamily="18" charset="0"/>
              </a:rPr>
              <a:t>(SS) </a:t>
            </a:r>
            <a:r>
              <a:rPr lang="en-US" sz="3400" dirty="0">
                <a:solidFill>
                  <a:srgbClr val="26003B"/>
                </a:solidFill>
                <a:latin typeface="Book Antiqua" panose="02040602050305030304" pitchFamily="18" charset="0"/>
              </a:rPr>
              <a:t>- </a:t>
            </a:r>
            <a:r>
              <a:rPr lang="en-US" sz="3200" dirty="0">
                <a:solidFill>
                  <a:schemeClr val="accent2">
                    <a:lumMod val="75000"/>
                  </a:schemeClr>
                </a:solidFill>
                <a:latin typeface="Book Antiqua" panose="02040602050305030304" pitchFamily="18" charset="0"/>
              </a:rPr>
              <a:t>Reasons for Low black SMME Engagement</a:t>
            </a:r>
            <a:endParaRPr lang="en-US" sz="3400" dirty="0">
              <a:solidFill>
                <a:schemeClr val="accent2">
                  <a:lumMod val="75000"/>
                </a:schemeClr>
              </a:solidFill>
              <a:latin typeface="Book Antiqua" panose="02040602050305030304" pitchFamily="18" charset="0"/>
            </a:endParaRPr>
          </a:p>
        </p:txBody>
      </p:sp>
      <p:sp>
        <p:nvSpPr>
          <p:cNvPr id="3" name="Content Placeholder 2">
            <a:extLst>
              <a:ext uri="{FF2B5EF4-FFF2-40B4-BE49-F238E27FC236}">
                <a16:creationId xmlns:a16="http://schemas.microsoft.com/office/drawing/2014/main" id="{3FA293F5-C961-4517-8986-F591AB7220C1}"/>
              </a:ext>
            </a:extLst>
          </p:cNvPr>
          <p:cNvSpPr>
            <a:spLocks noGrp="1"/>
          </p:cNvSpPr>
          <p:nvPr>
            <p:ph idx="1"/>
          </p:nvPr>
        </p:nvSpPr>
        <p:spPr>
          <a:xfrm>
            <a:off x="182087" y="1118715"/>
            <a:ext cx="11827823" cy="5146172"/>
          </a:xfrm>
        </p:spPr>
        <p:txBody>
          <a:bodyPr>
            <a:noAutofit/>
          </a:bodyPr>
          <a:lstStyle/>
          <a:p>
            <a:pPr marL="457200" indent="-457200">
              <a:buFont typeface="+mj-lt"/>
              <a:buAutoNum type="arabicPeriod"/>
            </a:pPr>
            <a:r>
              <a:rPr lang="en-GB" sz="3000" b="1" dirty="0">
                <a:latin typeface="Garamond" panose="02020404030301010803" pitchFamily="18" charset="0"/>
              </a:rPr>
              <a:t>Lack of information </a:t>
            </a:r>
          </a:p>
          <a:p>
            <a:pPr marL="725125" lvl="2" indent="-360000">
              <a:buFont typeface="Courier New" panose="02070309020205020404" pitchFamily="49" charset="0"/>
              <a:buChar char="-"/>
            </a:pPr>
            <a:r>
              <a:rPr lang="en-GB" sz="2800" dirty="0">
                <a:latin typeface="Garamond" panose="02020404030301010803" pitchFamily="18" charset="0"/>
              </a:rPr>
              <a:t>on the entire </a:t>
            </a:r>
            <a:r>
              <a:rPr lang="en-GB" sz="2800" b="1" dirty="0">
                <a:latin typeface="Garamond" panose="02020404030301010803" pitchFamily="18" charset="0"/>
              </a:rPr>
              <a:t>tender/contract process </a:t>
            </a:r>
            <a:r>
              <a:rPr lang="en-GB" sz="2800" dirty="0">
                <a:latin typeface="Garamond" panose="02020404030301010803" pitchFamily="18" charset="0"/>
              </a:rPr>
              <a:t>(n=36)</a:t>
            </a:r>
          </a:p>
          <a:p>
            <a:pPr marL="725125" lvl="2" indent="-360000">
              <a:buFont typeface="Courier New" panose="02070309020205020404" pitchFamily="49" charset="0"/>
              <a:buChar char="-"/>
            </a:pPr>
            <a:r>
              <a:rPr lang="en-ZA" sz="2800" dirty="0">
                <a:latin typeface="Garamond" panose="02020404030301010803" pitchFamily="18" charset="0"/>
              </a:rPr>
              <a:t>on </a:t>
            </a:r>
            <a:r>
              <a:rPr lang="en-ZA" sz="2800" b="1" dirty="0">
                <a:latin typeface="Garamond" panose="02020404030301010803" pitchFamily="18" charset="0"/>
              </a:rPr>
              <a:t>partnership opportunities</a:t>
            </a:r>
            <a:r>
              <a:rPr lang="en-ZA" sz="2800" dirty="0">
                <a:latin typeface="Garamond" panose="02020404030301010803" pitchFamily="18" charset="0"/>
              </a:rPr>
              <a:t> with bigger firms (n=13)</a:t>
            </a:r>
          </a:p>
          <a:p>
            <a:pPr marL="457200" indent="-457200">
              <a:buFont typeface="+mj-lt"/>
              <a:buAutoNum type="arabicPeriod"/>
            </a:pPr>
            <a:r>
              <a:rPr lang="en-GB" sz="3000" b="1" dirty="0">
                <a:latin typeface="Garamond" panose="02020404030301010803" pitchFamily="18" charset="0"/>
              </a:rPr>
              <a:t>Lack of awareness </a:t>
            </a:r>
          </a:p>
          <a:p>
            <a:pPr marL="725125" lvl="2" indent="-360000">
              <a:buFont typeface="Courier New" panose="02070309020205020404" pitchFamily="49" charset="0"/>
              <a:buChar char="-"/>
            </a:pPr>
            <a:r>
              <a:rPr lang="en-GB" sz="2800" dirty="0">
                <a:latin typeface="Garamond" panose="02020404030301010803" pitchFamily="18" charset="0"/>
              </a:rPr>
              <a:t>of opportunities (of the type of services the government requires (n=24)</a:t>
            </a:r>
          </a:p>
          <a:p>
            <a:pPr marL="725125" lvl="2" indent="-360000">
              <a:buFont typeface="Courier New" panose="02070309020205020404" pitchFamily="49" charset="0"/>
              <a:buChar char="-"/>
            </a:pPr>
            <a:r>
              <a:rPr lang="en-ZA" sz="2800" dirty="0">
                <a:latin typeface="Garamond" panose="02020404030301010803" pitchFamily="18" charset="0"/>
              </a:rPr>
              <a:t>of the existence of suppliers’ databases. (n=98)</a:t>
            </a:r>
          </a:p>
          <a:p>
            <a:pPr marL="514350" indent="-514350">
              <a:buFont typeface="+mj-lt"/>
              <a:buAutoNum type="arabicPeriod" startAt="3"/>
            </a:pPr>
            <a:r>
              <a:rPr lang="en-ZA" sz="3000" b="1" dirty="0">
                <a:latin typeface="Garamond" panose="02020404030301010803" pitchFamily="18" charset="0"/>
              </a:rPr>
              <a:t>Lack of interest </a:t>
            </a:r>
          </a:p>
          <a:p>
            <a:pPr marL="725125" lvl="2" indent="-360000">
              <a:buFont typeface="Courier New" panose="02070309020205020404" pitchFamily="49" charset="0"/>
              <a:buChar char="-"/>
            </a:pPr>
            <a:r>
              <a:rPr lang="en-ZA" sz="2800" dirty="0">
                <a:latin typeface="Garamond" panose="02020404030301010803" pitchFamily="18" charset="0"/>
              </a:rPr>
              <a:t>in obtaining government contracts. (n=28)</a:t>
            </a:r>
          </a:p>
          <a:p>
            <a:pPr marL="725125" lvl="2" indent="-360000">
              <a:buFont typeface="Courier New" panose="02070309020205020404" pitchFamily="49" charset="0"/>
              <a:buChar char="-"/>
            </a:pPr>
            <a:r>
              <a:rPr lang="en-ZA" sz="2800" dirty="0">
                <a:latin typeface="Garamond" panose="02020404030301010803" pitchFamily="18" charset="0"/>
              </a:rPr>
              <a:t> in engaging with private firms. (n=22)</a:t>
            </a:r>
            <a:endParaRPr lang="en-GB" sz="2800" dirty="0">
              <a:latin typeface="Garamond" panose="02020404030301010803" pitchFamily="18" charset="0"/>
            </a:endParaRPr>
          </a:p>
          <a:p>
            <a:pPr marL="725125" lvl="2" indent="-360000">
              <a:buFont typeface="Courier New" panose="02070309020205020404" pitchFamily="49" charset="0"/>
              <a:buChar char="-"/>
            </a:pPr>
            <a:endParaRPr lang="en-GB" sz="2800" b="1" dirty="0">
              <a:latin typeface="Garamond" panose="02020404030301010803" pitchFamily="18" charset="0"/>
            </a:endParaRPr>
          </a:p>
        </p:txBody>
      </p:sp>
    </p:spTree>
    <p:extLst>
      <p:ext uri="{BB962C8B-B14F-4D97-AF65-F5344CB8AC3E}">
        <p14:creationId xmlns:p14="http://schemas.microsoft.com/office/powerpoint/2010/main" val="192084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40F5-805F-49D2-8131-1EA014846E7F}"/>
              </a:ext>
            </a:extLst>
          </p:cNvPr>
          <p:cNvSpPr>
            <a:spLocks noGrp="1"/>
          </p:cNvSpPr>
          <p:nvPr>
            <p:ph type="title"/>
          </p:nvPr>
        </p:nvSpPr>
        <p:spPr>
          <a:xfrm>
            <a:off x="182088" y="0"/>
            <a:ext cx="11728863" cy="1021278"/>
          </a:xfrm>
        </p:spPr>
        <p:txBody>
          <a:bodyPr>
            <a:noAutofit/>
          </a:bodyPr>
          <a:lstStyle/>
          <a:p>
            <a:pPr algn="ctr"/>
            <a:r>
              <a:rPr lang="en-US" sz="3400" dirty="0">
                <a:solidFill>
                  <a:srgbClr val="26003B"/>
                </a:solidFill>
                <a:latin typeface="Book Antiqua" panose="02040602050305030304" pitchFamily="18" charset="0"/>
              </a:rPr>
              <a:t>Pilanesberg Key Findings </a:t>
            </a:r>
            <a:r>
              <a:rPr lang="en-US" sz="3400" dirty="0">
                <a:solidFill>
                  <a:schemeClr val="accent2">
                    <a:lumMod val="75000"/>
                  </a:schemeClr>
                </a:solidFill>
                <a:latin typeface="Book Antiqua" panose="02040602050305030304" pitchFamily="18" charset="0"/>
              </a:rPr>
              <a:t>(SS) </a:t>
            </a:r>
            <a:r>
              <a:rPr lang="en-US" sz="3400" dirty="0">
                <a:solidFill>
                  <a:srgbClr val="26003B"/>
                </a:solidFill>
                <a:latin typeface="Book Antiqua" panose="02040602050305030304" pitchFamily="18" charset="0"/>
              </a:rPr>
              <a:t>- </a:t>
            </a:r>
            <a:r>
              <a:rPr lang="en-US" sz="3200" dirty="0">
                <a:solidFill>
                  <a:schemeClr val="accent2">
                    <a:lumMod val="75000"/>
                  </a:schemeClr>
                </a:solidFill>
                <a:latin typeface="Book Antiqua" panose="02040602050305030304" pitchFamily="18" charset="0"/>
              </a:rPr>
              <a:t>Reasons for Low black SMME Engagement</a:t>
            </a:r>
            <a:endParaRPr lang="en-US" sz="3400"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3FA293F5-C961-4517-8986-F591AB7220C1}"/>
              </a:ext>
            </a:extLst>
          </p:cNvPr>
          <p:cNvSpPr>
            <a:spLocks noGrp="1"/>
          </p:cNvSpPr>
          <p:nvPr>
            <p:ph idx="1"/>
          </p:nvPr>
        </p:nvSpPr>
        <p:spPr>
          <a:xfrm>
            <a:off x="182088" y="1254629"/>
            <a:ext cx="11827823" cy="4798700"/>
          </a:xfrm>
        </p:spPr>
        <p:txBody>
          <a:bodyPr>
            <a:noAutofit/>
          </a:bodyPr>
          <a:lstStyle/>
          <a:p>
            <a:pPr marL="514350" indent="-514350">
              <a:buFont typeface="+mj-lt"/>
              <a:buAutoNum type="arabicPeriod" startAt="3"/>
            </a:pPr>
            <a:r>
              <a:rPr lang="en-ZA" sz="3000" b="1" dirty="0">
                <a:latin typeface="Garamond" panose="02020404030301010803" pitchFamily="18" charset="0"/>
              </a:rPr>
              <a:t>Lack of access to </a:t>
            </a:r>
            <a:r>
              <a:rPr lang="en-ZA" sz="3000" dirty="0">
                <a:latin typeface="Garamond" panose="02020404030301010803" pitchFamily="18" charset="0"/>
              </a:rPr>
              <a:t>larger businesses in the area  - unwilling to do business on their part, or make the process of any partnership difficult, thereby discouraging such engagement (n=50)</a:t>
            </a:r>
          </a:p>
          <a:p>
            <a:pPr marL="514350" indent="-514350">
              <a:buFont typeface="+mj-lt"/>
              <a:buAutoNum type="arabicPeriod" startAt="5"/>
            </a:pPr>
            <a:r>
              <a:rPr lang="en-GB" sz="3000" b="1" dirty="0">
                <a:latin typeface="Garamond" panose="02020404030301010803" pitchFamily="18" charset="0"/>
              </a:rPr>
              <a:t>Lack of trust in government </a:t>
            </a:r>
            <a:r>
              <a:rPr lang="en-GB" sz="3000" dirty="0">
                <a:latin typeface="Garamond" panose="02020404030301010803" pitchFamily="18" charset="0"/>
              </a:rPr>
              <a:t>- belief that the government structures are not transparent (n=24)</a:t>
            </a:r>
          </a:p>
          <a:p>
            <a:pPr marL="514350" indent="-514350">
              <a:buFont typeface="+mj-lt"/>
              <a:buAutoNum type="arabicPeriod" startAt="5"/>
            </a:pPr>
            <a:r>
              <a:rPr lang="en-ZA" sz="3000" b="1" dirty="0">
                <a:latin typeface="Garamond" panose="02020404030301010803" pitchFamily="18" charset="0"/>
              </a:rPr>
              <a:t>Inadequate capacity - </a:t>
            </a:r>
            <a:r>
              <a:rPr lang="en-ZA" sz="3000" dirty="0">
                <a:latin typeface="Garamond" panose="02020404030301010803" pitchFamily="18" charset="0"/>
              </a:rPr>
              <a:t>often referring to funding limitations to grow their business (including manpower) to the level required to partner with these bigger businesses (n=35), and to supply the government </a:t>
            </a:r>
            <a:r>
              <a:rPr lang="en-GB" sz="3000" dirty="0">
                <a:latin typeface="Garamond" panose="02020404030301010803" pitchFamily="18" charset="0"/>
              </a:rPr>
              <a:t>(n=11)</a:t>
            </a:r>
            <a:endParaRPr lang="en-ZA" sz="3000" dirty="0">
              <a:latin typeface="Garamond" panose="02020404030301010803" pitchFamily="18" charset="0"/>
            </a:endParaRPr>
          </a:p>
          <a:p>
            <a:pPr marL="0" indent="0">
              <a:buNone/>
            </a:pPr>
            <a:endParaRPr lang="en-GB" sz="3000" b="1" dirty="0">
              <a:latin typeface="Garamond" panose="02020404030301010803" pitchFamily="18" charset="0"/>
            </a:endParaRPr>
          </a:p>
          <a:p>
            <a:pPr marL="360000" indent="-360000">
              <a:buFont typeface="Wingdings" panose="05000000000000000000" pitchFamily="2" charset="2"/>
              <a:buChar char="Ø"/>
            </a:pPr>
            <a:endParaRPr lang="en-ZA" sz="3000" b="1" dirty="0">
              <a:latin typeface="Garamond" panose="02020404030301010803" pitchFamily="18" charset="0"/>
            </a:endParaRPr>
          </a:p>
        </p:txBody>
      </p:sp>
    </p:spTree>
    <p:extLst>
      <p:ext uri="{BB962C8B-B14F-4D97-AF65-F5344CB8AC3E}">
        <p14:creationId xmlns:p14="http://schemas.microsoft.com/office/powerpoint/2010/main" val="934275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40F5-805F-49D2-8131-1EA014846E7F}"/>
              </a:ext>
            </a:extLst>
          </p:cNvPr>
          <p:cNvSpPr>
            <a:spLocks noGrp="1"/>
          </p:cNvSpPr>
          <p:nvPr>
            <p:ph type="title"/>
          </p:nvPr>
        </p:nvSpPr>
        <p:spPr>
          <a:xfrm>
            <a:off x="163031" y="0"/>
            <a:ext cx="11865938" cy="963272"/>
          </a:xfrm>
        </p:spPr>
        <p:txBody>
          <a:bodyPr/>
          <a:lstStyle/>
          <a:p>
            <a:pPr algn="ctr"/>
            <a:r>
              <a:rPr lang="en-US" sz="3200" dirty="0">
                <a:solidFill>
                  <a:srgbClr val="26003B"/>
                </a:solidFill>
                <a:latin typeface="Book Antiqua" panose="02040602050305030304" pitchFamily="18" charset="0"/>
              </a:rPr>
              <a:t>Pilanesberg Key Findings </a:t>
            </a:r>
            <a:r>
              <a:rPr lang="en-US" sz="3200" dirty="0">
                <a:solidFill>
                  <a:srgbClr val="D95900">
                    <a:lumMod val="75000"/>
                  </a:srgbClr>
                </a:solidFill>
                <a:latin typeface="Book Antiqua" panose="02040602050305030304" pitchFamily="18" charset="0"/>
              </a:rPr>
              <a:t>(SS) </a:t>
            </a:r>
            <a:r>
              <a:rPr lang="en-US" sz="3200" dirty="0">
                <a:solidFill>
                  <a:srgbClr val="26003B"/>
                </a:solidFill>
                <a:latin typeface="Book Antiqua" panose="02040602050305030304" pitchFamily="18" charset="0"/>
              </a:rPr>
              <a:t>- </a:t>
            </a:r>
            <a:r>
              <a:rPr lang="en-ZA" sz="3200" dirty="0">
                <a:solidFill>
                  <a:schemeClr val="accent2">
                    <a:lumMod val="75000"/>
                  </a:schemeClr>
                </a:solidFill>
                <a:latin typeface="Book Antiqua" panose="02040602050305030304" pitchFamily="18" charset="0"/>
              </a:rPr>
              <a:t>SMME Attitude to Business Development and External linkages </a:t>
            </a:r>
          </a:p>
        </p:txBody>
      </p:sp>
      <p:sp>
        <p:nvSpPr>
          <p:cNvPr id="3" name="Content Placeholder 2">
            <a:extLst>
              <a:ext uri="{FF2B5EF4-FFF2-40B4-BE49-F238E27FC236}">
                <a16:creationId xmlns:a16="http://schemas.microsoft.com/office/drawing/2014/main" id="{3FA293F5-C961-4517-8986-F591AB7220C1}"/>
              </a:ext>
            </a:extLst>
          </p:cNvPr>
          <p:cNvSpPr>
            <a:spLocks noGrp="1"/>
          </p:cNvSpPr>
          <p:nvPr>
            <p:ph idx="1"/>
          </p:nvPr>
        </p:nvSpPr>
        <p:spPr>
          <a:xfrm>
            <a:off x="301255" y="871832"/>
            <a:ext cx="11589489" cy="5292057"/>
          </a:xfrm>
        </p:spPr>
        <p:txBody>
          <a:bodyPr>
            <a:noAutofit/>
          </a:bodyPr>
          <a:lstStyle/>
          <a:p>
            <a:r>
              <a:rPr lang="en-GB" sz="3000" b="1" dirty="0">
                <a:latin typeface="Garamond" panose="02020404030301010803" pitchFamily="18" charset="0"/>
              </a:rPr>
              <a:t>Lack of awareness and information </a:t>
            </a:r>
            <a:r>
              <a:rPr lang="en-GB" sz="3000" dirty="0">
                <a:latin typeface="Garamond" panose="02020404030301010803" pitchFamily="18" charset="0"/>
              </a:rPr>
              <a:t>and </a:t>
            </a:r>
            <a:r>
              <a:rPr lang="en-GB" sz="3000" b="1" dirty="0">
                <a:latin typeface="Garamond" panose="02020404030301010803" pitchFamily="18" charset="0"/>
              </a:rPr>
              <a:t>Lack of interest </a:t>
            </a:r>
            <a:r>
              <a:rPr lang="en-GB" sz="3000" dirty="0">
                <a:latin typeface="Garamond" panose="02020404030301010803" pitchFamily="18" charset="0"/>
              </a:rPr>
              <a:t>is indicative of a more </a:t>
            </a:r>
            <a:r>
              <a:rPr lang="en-GB" sz="3000" b="1" dirty="0">
                <a:latin typeface="Garamond" panose="02020404030301010803" pitchFamily="18" charset="0"/>
              </a:rPr>
              <a:t>general attitude of ‘disconnect’ from the business environment </a:t>
            </a:r>
            <a:r>
              <a:rPr lang="en-GB" sz="3000" dirty="0">
                <a:latin typeface="Garamond" panose="02020404030301010803" pitchFamily="18" charset="0"/>
              </a:rPr>
              <a:t>in the Pilanesberg. </a:t>
            </a:r>
          </a:p>
          <a:p>
            <a:r>
              <a:rPr lang="en-GB" sz="3000" dirty="0">
                <a:latin typeface="Garamond" panose="02020404030301010803" pitchFamily="18" charset="0"/>
              </a:rPr>
              <a:t>Consequently, the </a:t>
            </a:r>
            <a:r>
              <a:rPr lang="en-GB" sz="3000" b="1" dirty="0">
                <a:latin typeface="Garamond" panose="02020404030301010803" pitchFamily="18" charset="0"/>
              </a:rPr>
              <a:t>overall attitudes of the SMMEs </a:t>
            </a:r>
            <a:r>
              <a:rPr lang="en-GB" sz="3000" dirty="0">
                <a:latin typeface="Garamond" panose="02020404030301010803" pitchFamily="18" charset="0"/>
              </a:rPr>
              <a:t>to business development and external linkages were further interrogated.</a:t>
            </a:r>
          </a:p>
          <a:p>
            <a:pPr marL="749808" lvl="1" indent="-457200">
              <a:buFont typeface="Courier New" panose="02070309020205020404" pitchFamily="49" charset="0"/>
              <a:buChar char="o"/>
            </a:pPr>
            <a:r>
              <a:rPr lang="en-GB" sz="2800" dirty="0">
                <a:latin typeface="Garamond" panose="02020404030301010803" pitchFamily="18" charset="0"/>
              </a:rPr>
              <a:t>Specifically, engagement with business </a:t>
            </a:r>
            <a:r>
              <a:rPr lang="en-GB" sz="2800" b="1" dirty="0">
                <a:latin typeface="Garamond" panose="02020404030301010803" pitchFamily="18" charset="0"/>
              </a:rPr>
              <a:t>support structures </a:t>
            </a:r>
            <a:r>
              <a:rPr lang="en-GB" sz="2800" dirty="0">
                <a:latin typeface="Garamond" panose="02020404030301010803" pitchFamily="18" charset="0"/>
              </a:rPr>
              <a:t>and enterprise development initiatives put in by government and private sector. </a:t>
            </a:r>
            <a:r>
              <a:rPr lang="en-GB" sz="2500" dirty="0">
                <a:solidFill>
                  <a:schemeClr val="accent2">
                    <a:lumMod val="75000"/>
                  </a:schemeClr>
                </a:solidFill>
                <a:latin typeface="Garamond" panose="02020404030301010803" pitchFamily="18" charset="0"/>
              </a:rPr>
              <a:t>[e.g. </a:t>
            </a:r>
            <a:r>
              <a:rPr lang="en-ZA" sz="2500" dirty="0">
                <a:solidFill>
                  <a:schemeClr val="accent2">
                    <a:lumMod val="75000"/>
                  </a:schemeClr>
                </a:solidFill>
                <a:latin typeface="Garamond" panose="02020404030301010803" pitchFamily="18" charset="0"/>
              </a:rPr>
              <a:t>The Pilanesberg Tourism Incubator; </a:t>
            </a:r>
            <a:r>
              <a:rPr lang="en-ZA" sz="2500" dirty="0" err="1">
                <a:solidFill>
                  <a:schemeClr val="accent2">
                    <a:lumMod val="75000"/>
                  </a:schemeClr>
                </a:solidFill>
                <a:latin typeface="Garamond" panose="02020404030301010803" pitchFamily="18" charset="0"/>
              </a:rPr>
              <a:t>Bakgatla</a:t>
            </a:r>
            <a:r>
              <a:rPr lang="en-ZA" sz="2500" dirty="0">
                <a:solidFill>
                  <a:schemeClr val="accent2">
                    <a:lumMod val="75000"/>
                  </a:schemeClr>
                </a:solidFill>
                <a:latin typeface="Garamond" panose="02020404030301010803" pitchFamily="18" charset="0"/>
              </a:rPr>
              <a:t> Ba </a:t>
            </a:r>
            <a:r>
              <a:rPr lang="en-ZA" sz="2500" dirty="0" err="1">
                <a:solidFill>
                  <a:schemeClr val="accent2">
                    <a:lumMod val="75000"/>
                  </a:schemeClr>
                </a:solidFill>
                <a:latin typeface="Garamond" panose="02020404030301010803" pitchFamily="18" charset="0"/>
              </a:rPr>
              <a:t>Kgafela</a:t>
            </a:r>
            <a:r>
              <a:rPr lang="en-ZA" sz="2500" dirty="0">
                <a:solidFill>
                  <a:schemeClr val="accent2">
                    <a:lumMod val="75000"/>
                  </a:schemeClr>
                </a:solidFill>
                <a:latin typeface="Garamond" panose="02020404030301010803" pitchFamily="18" charset="0"/>
              </a:rPr>
              <a:t> Development and Welfare company; Royal </a:t>
            </a:r>
            <a:r>
              <a:rPr lang="en-ZA" sz="2500" dirty="0" err="1">
                <a:solidFill>
                  <a:schemeClr val="accent2">
                    <a:lumMod val="75000"/>
                  </a:schemeClr>
                </a:solidFill>
                <a:latin typeface="Garamond" panose="02020404030301010803" pitchFamily="18" charset="0"/>
              </a:rPr>
              <a:t>Bafokeng</a:t>
            </a:r>
            <a:r>
              <a:rPr lang="en-ZA" sz="2500" dirty="0">
                <a:solidFill>
                  <a:schemeClr val="accent2">
                    <a:lumMod val="75000"/>
                  </a:schemeClr>
                </a:solidFill>
                <a:latin typeface="Garamond" panose="02020404030301010803" pitchFamily="18" charset="0"/>
              </a:rPr>
              <a:t> Enterprise Development; and The Provincial LED office).</a:t>
            </a:r>
          </a:p>
          <a:p>
            <a:pPr marL="749808" lvl="1" indent="-457200">
              <a:buFont typeface="Courier New" panose="02070309020205020404" pitchFamily="49" charset="0"/>
              <a:buChar char="o"/>
            </a:pPr>
            <a:r>
              <a:rPr lang="en-ZA" sz="2800" b="1" dirty="0">
                <a:solidFill>
                  <a:schemeClr val="tx2">
                    <a:lumMod val="50000"/>
                  </a:schemeClr>
                </a:solidFill>
                <a:latin typeface="Garamond" panose="02020404030301010803" pitchFamily="18" charset="0"/>
              </a:rPr>
              <a:t>Engagements</a:t>
            </a:r>
            <a:r>
              <a:rPr lang="en-ZA" sz="2800" dirty="0">
                <a:solidFill>
                  <a:schemeClr val="tx2">
                    <a:lumMod val="50000"/>
                  </a:schemeClr>
                </a:solidFill>
                <a:latin typeface="Garamond" panose="02020404030301010803" pitchFamily="18" charset="0"/>
              </a:rPr>
              <a:t>: &lt;15% in business support; &lt;30% in SMME training. </a:t>
            </a:r>
          </a:p>
          <a:p>
            <a:endParaRPr lang="en-GB" sz="3000" dirty="0">
              <a:latin typeface="Garamond" panose="02020404030301010803" pitchFamily="18" charset="0"/>
            </a:endParaRPr>
          </a:p>
        </p:txBody>
      </p:sp>
    </p:spTree>
    <p:extLst>
      <p:ext uri="{BB962C8B-B14F-4D97-AF65-F5344CB8AC3E}">
        <p14:creationId xmlns:p14="http://schemas.microsoft.com/office/powerpoint/2010/main" val="9640046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40F5-805F-49D2-8131-1EA014846E7F}"/>
              </a:ext>
            </a:extLst>
          </p:cNvPr>
          <p:cNvSpPr>
            <a:spLocks noGrp="1"/>
          </p:cNvSpPr>
          <p:nvPr>
            <p:ph type="title"/>
          </p:nvPr>
        </p:nvSpPr>
        <p:spPr>
          <a:xfrm>
            <a:off x="138223" y="286603"/>
            <a:ext cx="11823405" cy="663423"/>
          </a:xfrm>
        </p:spPr>
        <p:txBody>
          <a:bodyPr>
            <a:normAutofit fontScale="90000"/>
          </a:bodyPr>
          <a:lstStyle/>
          <a:p>
            <a:pPr algn="ctr"/>
            <a:r>
              <a:rPr lang="en-ZA" sz="3200" b="1" dirty="0">
                <a:latin typeface="Book Antiqua" panose="02040602050305030304" pitchFamily="18" charset="0"/>
              </a:rPr>
              <a:t>Table: SMME Attitude to Business Development and External linkages </a:t>
            </a:r>
          </a:p>
        </p:txBody>
      </p:sp>
      <p:graphicFrame>
        <p:nvGraphicFramePr>
          <p:cNvPr id="6" name="Table 5">
            <a:extLst>
              <a:ext uri="{FF2B5EF4-FFF2-40B4-BE49-F238E27FC236}">
                <a16:creationId xmlns:a16="http://schemas.microsoft.com/office/drawing/2014/main" id="{8E9331BC-9177-4962-B795-3FD232AD0196}"/>
              </a:ext>
            </a:extLst>
          </p:cNvPr>
          <p:cNvGraphicFramePr>
            <a:graphicFrameLocks noGrp="1"/>
          </p:cNvGraphicFramePr>
          <p:nvPr>
            <p:extLst>
              <p:ext uri="{D42A27DB-BD31-4B8C-83A1-F6EECF244321}">
                <p14:modId xmlns:p14="http://schemas.microsoft.com/office/powerpoint/2010/main" val="853168872"/>
              </p:ext>
            </p:extLst>
          </p:nvPr>
        </p:nvGraphicFramePr>
        <p:xfrm>
          <a:off x="367582" y="998235"/>
          <a:ext cx="11341489" cy="5105677"/>
        </p:xfrm>
        <a:graphic>
          <a:graphicData uri="http://schemas.openxmlformats.org/drawingml/2006/table">
            <a:tbl>
              <a:tblPr firstRow="1" firstCol="1" bandRow="1">
                <a:tableStyleId>{5C22544A-7EE6-4342-B048-85BDC9FD1C3A}</a:tableStyleId>
              </a:tblPr>
              <a:tblGrid>
                <a:gridCol w="6477285">
                  <a:extLst>
                    <a:ext uri="{9D8B030D-6E8A-4147-A177-3AD203B41FA5}">
                      <a16:colId xmlns:a16="http://schemas.microsoft.com/office/drawing/2014/main" val="3860267490"/>
                    </a:ext>
                  </a:extLst>
                </a:gridCol>
                <a:gridCol w="1860377">
                  <a:extLst>
                    <a:ext uri="{9D8B030D-6E8A-4147-A177-3AD203B41FA5}">
                      <a16:colId xmlns:a16="http://schemas.microsoft.com/office/drawing/2014/main" val="929418954"/>
                    </a:ext>
                  </a:extLst>
                </a:gridCol>
                <a:gridCol w="3003827">
                  <a:extLst>
                    <a:ext uri="{9D8B030D-6E8A-4147-A177-3AD203B41FA5}">
                      <a16:colId xmlns:a16="http://schemas.microsoft.com/office/drawing/2014/main" val="768073229"/>
                    </a:ext>
                  </a:extLst>
                </a:gridCol>
              </a:tblGrid>
              <a:tr h="850947">
                <a:tc>
                  <a:txBody>
                    <a:bodyPr/>
                    <a:lstStyle/>
                    <a:p>
                      <a:pPr algn="just">
                        <a:spcAft>
                          <a:spcPts val="0"/>
                        </a:spcAft>
                      </a:pPr>
                      <a:r>
                        <a:rPr lang="en-ZA" sz="2400" dirty="0">
                          <a:effectLst/>
                        </a:rPr>
                        <a:t>Worked with Government/Private Support Agency</a:t>
                      </a:r>
                      <a:endParaRPr lang="en-ZA"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Frequency</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Percent</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2460423"/>
                  </a:ext>
                </a:extLst>
              </a:tr>
              <a:tr h="425473">
                <a:tc>
                  <a:txBody>
                    <a:bodyPr/>
                    <a:lstStyle/>
                    <a:p>
                      <a:pPr algn="just">
                        <a:spcAft>
                          <a:spcPts val="0"/>
                        </a:spcAft>
                      </a:pPr>
                      <a:r>
                        <a:rPr lang="en-ZA" sz="2400" b="0" dirty="0">
                          <a:solidFill>
                            <a:schemeClr val="bg1"/>
                          </a:solidFill>
                          <a:effectLst/>
                        </a:rPr>
                        <a:t>No</a:t>
                      </a:r>
                      <a:endParaRPr lang="en-ZA" sz="24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222</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80.14</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788239"/>
                  </a:ext>
                </a:extLst>
              </a:tr>
              <a:tr h="425473">
                <a:tc>
                  <a:txBody>
                    <a:bodyPr/>
                    <a:lstStyle/>
                    <a:p>
                      <a:pPr algn="just">
                        <a:spcAft>
                          <a:spcPts val="0"/>
                        </a:spcAft>
                      </a:pPr>
                      <a:r>
                        <a:rPr lang="en-ZA" sz="2400" b="0" dirty="0">
                          <a:solidFill>
                            <a:schemeClr val="bg1"/>
                          </a:solidFill>
                          <a:effectLst/>
                        </a:rPr>
                        <a:t>Yes</a:t>
                      </a:r>
                      <a:endParaRPr lang="en-ZA" sz="24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29</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10.47</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4232368"/>
                  </a:ext>
                </a:extLst>
              </a:tr>
              <a:tr h="425473">
                <a:tc>
                  <a:txBody>
                    <a:bodyPr/>
                    <a:lstStyle/>
                    <a:p>
                      <a:pPr algn="just">
                        <a:spcAft>
                          <a:spcPts val="0"/>
                        </a:spcAft>
                      </a:pPr>
                      <a:r>
                        <a:rPr lang="en-ZA" sz="2400" b="0" dirty="0">
                          <a:solidFill>
                            <a:schemeClr val="bg1"/>
                          </a:solidFill>
                          <a:effectLst/>
                        </a:rPr>
                        <a:t>No response</a:t>
                      </a:r>
                      <a:endParaRPr lang="en-ZA" sz="24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26</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9.39</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380751"/>
                  </a:ext>
                </a:extLst>
              </a:tr>
              <a:tr h="425473">
                <a:tc>
                  <a:txBody>
                    <a:bodyPr/>
                    <a:lstStyle/>
                    <a:p>
                      <a:pPr algn="just">
                        <a:spcAft>
                          <a:spcPts val="0"/>
                        </a:spcAft>
                      </a:pPr>
                      <a:r>
                        <a:rPr lang="en-ZA" sz="2400" dirty="0">
                          <a:solidFill>
                            <a:schemeClr val="bg1"/>
                          </a:solidFill>
                          <a:effectLst/>
                        </a:rPr>
                        <a:t>Total</a:t>
                      </a:r>
                      <a:endParaRPr lang="en-Z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277</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100</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68422"/>
                  </a:ext>
                </a:extLst>
              </a:tr>
              <a:tr h="425473">
                <a:tc>
                  <a:txBody>
                    <a:bodyPr/>
                    <a:lstStyle/>
                    <a:p>
                      <a:pPr algn="just">
                        <a:spcAft>
                          <a:spcPts val="0"/>
                        </a:spcAft>
                      </a:pPr>
                      <a:r>
                        <a:rPr lang="en-ZA" sz="2400">
                          <a:solidFill>
                            <a:schemeClr val="bg1"/>
                          </a:solidFill>
                          <a:effectLst/>
                        </a:rPr>
                        <a:t> </a:t>
                      </a:r>
                      <a:endParaRPr lang="en-ZA"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 </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 </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6971415"/>
                  </a:ext>
                </a:extLst>
              </a:tr>
              <a:tr h="425473">
                <a:tc>
                  <a:txBody>
                    <a:bodyPr/>
                    <a:lstStyle/>
                    <a:p>
                      <a:pPr algn="just">
                        <a:spcAft>
                          <a:spcPts val="0"/>
                        </a:spcAft>
                      </a:pPr>
                      <a:r>
                        <a:rPr lang="en-ZA" sz="2400">
                          <a:solidFill>
                            <a:schemeClr val="bg1"/>
                          </a:solidFill>
                          <a:effectLst/>
                        </a:rPr>
                        <a:t>Participated in SMME training?</a:t>
                      </a:r>
                      <a:endParaRPr lang="en-ZA"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 </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 </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5117203"/>
                  </a:ext>
                </a:extLst>
              </a:tr>
              <a:tr h="425473">
                <a:tc>
                  <a:txBody>
                    <a:bodyPr/>
                    <a:lstStyle/>
                    <a:p>
                      <a:pPr algn="just">
                        <a:spcAft>
                          <a:spcPts val="0"/>
                        </a:spcAft>
                      </a:pPr>
                      <a:r>
                        <a:rPr lang="en-ZA" sz="2400" b="0">
                          <a:solidFill>
                            <a:schemeClr val="bg1"/>
                          </a:solidFill>
                          <a:effectLst/>
                        </a:rPr>
                        <a:t>No</a:t>
                      </a:r>
                      <a:endParaRPr lang="en-ZA" sz="24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186</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67.15</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1645015"/>
                  </a:ext>
                </a:extLst>
              </a:tr>
              <a:tr h="425473">
                <a:tc>
                  <a:txBody>
                    <a:bodyPr/>
                    <a:lstStyle/>
                    <a:p>
                      <a:pPr algn="just">
                        <a:spcAft>
                          <a:spcPts val="0"/>
                        </a:spcAft>
                      </a:pPr>
                      <a:r>
                        <a:rPr lang="en-ZA" sz="2400" b="0">
                          <a:solidFill>
                            <a:schemeClr val="bg1"/>
                          </a:solidFill>
                          <a:effectLst/>
                        </a:rPr>
                        <a:t>Yes</a:t>
                      </a:r>
                      <a:endParaRPr lang="en-ZA" sz="2400" b="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80</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28.88</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2997055"/>
                  </a:ext>
                </a:extLst>
              </a:tr>
              <a:tr h="425473">
                <a:tc>
                  <a:txBody>
                    <a:bodyPr/>
                    <a:lstStyle/>
                    <a:p>
                      <a:pPr algn="just">
                        <a:spcAft>
                          <a:spcPts val="0"/>
                        </a:spcAft>
                      </a:pPr>
                      <a:r>
                        <a:rPr lang="en-ZA" sz="2400" b="0" dirty="0">
                          <a:solidFill>
                            <a:schemeClr val="bg1"/>
                          </a:solidFill>
                          <a:effectLst/>
                        </a:rPr>
                        <a:t>No response</a:t>
                      </a:r>
                      <a:endParaRPr lang="en-ZA" sz="2400" b="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11</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3.97</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5372741"/>
                  </a:ext>
                </a:extLst>
              </a:tr>
              <a:tr h="425473">
                <a:tc>
                  <a:txBody>
                    <a:bodyPr/>
                    <a:lstStyle/>
                    <a:p>
                      <a:pPr algn="just">
                        <a:spcAft>
                          <a:spcPts val="0"/>
                        </a:spcAft>
                      </a:pPr>
                      <a:r>
                        <a:rPr lang="en-ZA" sz="2400" dirty="0">
                          <a:solidFill>
                            <a:schemeClr val="bg1"/>
                          </a:solidFill>
                          <a:effectLst/>
                        </a:rPr>
                        <a:t>Total</a:t>
                      </a:r>
                      <a:endParaRPr lang="en-ZA"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a:effectLst/>
                        </a:rPr>
                        <a:t>277</a:t>
                      </a:r>
                      <a:endParaRPr lang="en-ZA"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ZA" sz="2400" dirty="0">
                          <a:effectLst/>
                        </a:rPr>
                        <a:t>100</a:t>
                      </a:r>
                      <a:endParaRPr lang="en-ZA"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900068"/>
                  </a:ext>
                </a:extLst>
              </a:tr>
            </a:tbl>
          </a:graphicData>
        </a:graphic>
      </p:graphicFrame>
    </p:spTree>
    <p:extLst>
      <p:ext uri="{BB962C8B-B14F-4D97-AF65-F5344CB8AC3E}">
        <p14:creationId xmlns:p14="http://schemas.microsoft.com/office/powerpoint/2010/main" val="31530239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40F5-805F-49D2-8131-1EA014846E7F}"/>
              </a:ext>
            </a:extLst>
          </p:cNvPr>
          <p:cNvSpPr>
            <a:spLocks noGrp="1"/>
          </p:cNvSpPr>
          <p:nvPr>
            <p:ph type="title"/>
          </p:nvPr>
        </p:nvSpPr>
        <p:spPr>
          <a:xfrm>
            <a:off x="360000" y="197225"/>
            <a:ext cx="11460525" cy="1025933"/>
          </a:xfrm>
        </p:spPr>
        <p:txBody>
          <a:bodyPr/>
          <a:lstStyle/>
          <a:p>
            <a:pPr algn="ctr"/>
            <a:r>
              <a:rPr lang="en-US" sz="3600" dirty="0">
                <a:solidFill>
                  <a:srgbClr val="26003B"/>
                </a:solidFill>
                <a:latin typeface="Book Antiqua" panose="02040602050305030304" pitchFamily="18" charset="0"/>
              </a:rPr>
              <a:t>Pilanesberg Key Findings </a:t>
            </a:r>
            <a:r>
              <a:rPr lang="en-US" sz="3600" dirty="0">
                <a:solidFill>
                  <a:srgbClr val="D95900">
                    <a:lumMod val="75000"/>
                  </a:srgbClr>
                </a:solidFill>
                <a:latin typeface="Book Antiqua" panose="02040602050305030304" pitchFamily="18" charset="0"/>
              </a:rPr>
              <a:t>(SS) </a:t>
            </a:r>
            <a:r>
              <a:rPr lang="en-US" sz="3600" dirty="0">
                <a:solidFill>
                  <a:srgbClr val="26003B"/>
                </a:solidFill>
                <a:latin typeface="Book Antiqua" panose="02040602050305030304" pitchFamily="18" charset="0"/>
              </a:rPr>
              <a:t>- </a:t>
            </a:r>
            <a:r>
              <a:rPr lang="en-US" sz="3400" dirty="0">
                <a:solidFill>
                  <a:schemeClr val="accent2">
                    <a:lumMod val="75000"/>
                  </a:schemeClr>
                </a:solidFill>
                <a:latin typeface="Book Antiqua" panose="02040602050305030304" pitchFamily="18" charset="0"/>
              </a:rPr>
              <a:t>Reasons for low support uptake</a:t>
            </a:r>
          </a:p>
        </p:txBody>
      </p:sp>
      <p:sp>
        <p:nvSpPr>
          <p:cNvPr id="3" name="Content Placeholder 2">
            <a:extLst>
              <a:ext uri="{FF2B5EF4-FFF2-40B4-BE49-F238E27FC236}">
                <a16:creationId xmlns:a16="http://schemas.microsoft.com/office/drawing/2014/main" id="{3FA293F5-C961-4517-8986-F591AB7220C1}"/>
              </a:ext>
            </a:extLst>
          </p:cNvPr>
          <p:cNvSpPr>
            <a:spLocks noGrp="1"/>
          </p:cNvSpPr>
          <p:nvPr>
            <p:ph idx="1"/>
          </p:nvPr>
        </p:nvSpPr>
        <p:spPr>
          <a:xfrm>
            <a:off x="211777" y="1122219"/>
            <a:ext cx="11768446" cy="4851070"/>
          </a:xfrm>
        </p:spPr>
        <p:txBody>
          <a:bodyPr>
            <a:noAutofit/>
          </a:bodyPr>
          <a:lstStyle/>
          <a:p>
            <a:pPr marL="576770" indent="-457200">
              <a:buFont typeface="+mj-lt"/>
              <a:buAutoNum type="arabicPeriod"/>
            </a:pPr>
            <a:r>
              <a:rPr lang="en-GB" sz="2800" b="1" dirty="0">
                <a:latin typeface="Garamond" panose="02020404030301010803" pitchFamily="18" charset="0"/>
              </a:rPr>
              <a:t>Lack of awareness </a:t>
            </a:r>
            <a:r>
              <a:rPr lang="en-GB" sz="2800" dirty="0">
                <a:latin typeface="Garamond" panose="02020404030301010803" pitchFamily="18" charset="0"/>
              </a:rPr>
              <a:t>of the support initiatives (about 52%) </a:t>
            </a:r>
          </a:p>
          <a:p>
            <a:pPr marL="576770" indent="-457200">
              <a:buFont typeface="+mj-lt"/>
              <a:buAutoNum type="arabicPeriod"/>
            </a:pPr>
            <a:r>
              <a:rPr lang="en-GB" sz="2800" b="1" dirty="0">
                <a:latin typeface="Garamond" panose="02020404030301010803" pitchFamily="18" charset="0"/>
              </a:rPr>
              <a:t>Lack of information </a:t>
            </a:r>
            <a:r>
              <a:rPr lang="en-GB" sz="2800" dirty="0">
                <a:latin typeface="Garamond" panose="02020404030301010803" pitchFamily="18" charset="0"/>
              </a:rPr>
              <a:t>on the business trainings/seminars (36% of responders). </a:t>
            </a:r>
          </a:p>
          <a:p>
            <a:pPr marL="576770" indent="-457200">
              <a:buFont typeface="+mj-lt"/>
              <a:buAutoNum type="arabicPeriod"/>
            </a:pPr>
            <a:r>
              <a:rPr lang="en-GB" sz="2800" b="1" dirty="0">
                <a:latin typeface="Garamond" panose="02020404030301010803" pitchFamily="18" charset="0"/>
              </a:rPr>
              <a:t>Disinterest in</a:t>
            </a:r>
            <a:r>
              <a:rPr lang="en-GB" sz="2800" dirty="0">
                <a:latin typeface="Garamond" panose="02020404030301010803" pitchFamily="18" charset="0"/>
              </a:rPr>
              <a:t>, and </a:t>
            </a:r>
            <a:r>
              <a:rPr lang="en-GB" sz="2800" b="1" dirty="0">
                <a:latin typeface="Garamond" panose="02020404030301010803" pitchFamily="18" charset="0"/>
              </a:rPr>
              <a:t>perceived irrelevance of </a:t>
            </a:r>
            <a:r>
              <a:rPr lang="en-GB" sz="2800" dirty="0">
                <a:latin typeface="Garamond" panose="02020404030301010803" pitchFamily="18" charset="0"/>
              </a:rPr>
              <a:t>the support and training programmes (29% for support and 15% for trainings). </a:t>
            </a:r>
          </a:p>
          <a:p>
            <a:pPr marL="576770" indent="-457200">
              <a:buFont typeface="+mj-lt"/>
              <a:buAutoNum type="arabicPeriod"/>
            </a:pPr>
            <a:endParaRPr lang="en-GB" sz="2800" dirty="0">
              <a:latin typeface="Garamond" panose="02020404030301010803" pitchFamily="18" charset="0"/>
            </a:endParaRPr>
          </a:p>
          <a:p>
            <a:pPr marL="119570" indent="0">
              <a:buNone/>
            </a:pPr>
            <a:r>
              <a:rPr lang="en-ZA" sz="2900" b="1" dirty="0">
                <a:solidFill>
                  <a:srgbClr val="D95900"/>
                </a:solidFill>
                <a:latin typeface="Garamond" panose="02020404030301010803" pitchFamily="18" charset="0"/>
              </a:rPr>
              <a:t>The idea that ignorance of opportunities is the main problem in this area is re-iterated: </a:t>
            </a:r>
            <a:r>
              <a:rPr lang="en-ZA" sz="2900" dirty="0">
                <a:latin typeface="Garamond" panose="02020404030301010803" pitchFamily="18" charset="0"/>
              </a:rPr>
              <a:t>the majority of respondents self-trained and self-funded their business (only 1% reporting obtaining training from government incubator program and &lt;1% reporting obtaining start-up funding from the government).</a:t>
            </a:r>
            <a:endParaRPr lang="en-US" sz="2900" dirty="0">
              <a:latin typeface="Garamond" panose="02020404030301010803" pitchFamily="18" charset="0"/>
            </a:endParaRPr>
          </a:p>
          <a:p>
            <a:pPr marL="119570" indent="0">
              <a:buNone/>
            </a:pPr>
            <a:endParaRPr lang="en-GB" sz="2900" dirty="0">
              <a:latin typeface="Garamond" panose="02020404030301010803" pitchFamily="18" charset="0"/>
            </a:endParaRPr>
          </a:p>
          <a:p>
            <a:pPr marL="0" indent="0">
              <a:buNone/>
            </a:pPr>
            <a:endParaRPr lang="en-US" sz="2900" dirty="0">
              <a:latin typeface="Garamond" panose="02020404030301010803" pitchFamily="18" charset="0"/>
            </a:endParaRPr>
          </a:p>
        </p:txBody>
      </p:sp>
    </p:spTree>
    <p:extLst>
      <p:ext uri="{BB962C8B-B14F-4D97-AF65-F5344CB8AC3E}">
        <p14:creationId xmlns:p14="http://schemas.microsoft.com/office/powerpoint/2010/main" val="3070784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0"/>
            <a:ext cx="11528006" cy="2118099"/>
          </a:xfrm>
        </p:spPr>
        <p:txBody>
          <a:bodyPr/>
          <a:lstStyle/>
          <a:p>
            <a:r>
              <a:rPr lang="en-ZA" sz="6000" dirty="0">
                <a:latin typeface="Book Antiqua" panose="02040602050305030304" pitchFamily="18" charset="0"/>
              </a:rPr>
              <a:t>THE PILANESBERG STUDY:</a:t>
            </a:r>
            <a:r>
              <a:rPr lang="en-ZA" sz="5400" dirty="0">
                <a:latin typeface="Book Antiqua" panose="02040602050305030304" pitchFamily="18" charset="0"/>
              </a:rPr>
              <a:t/>
            </a:r>
            <a:br>
              <a:rPr lang="en-ZA" sz="5400" dirty="0">
                <a:latin typeface="Book Antiqua" panose="02040602050305030304" pitchFamily="18" charset="0"/>
              </a:rPr>
            </a:br>
            <a:r>
              <a:rPr lang="en-ZA" sz="5400" dirty="0">
                <a:latin typeface="Book Antiqua" panose="02040602050305030304" pitchFamily="18" charset="0"/>
              </a:rPr>
              <a:t>							</a:t>
            </a:r>
            <a:r>
              <a:rPr lang="en-US" sz="4400" dirty="0">
                <a:solidFill>
                  <a:srgbClr val="D95900"/>
                </a:solidFill>
                <a:latin typeface="Book Antiqua" panose="02040602050305030304" pitchFamily="18" charset="0"/>
              </a:rPr>
              <a:t>Key Conclusions</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161844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0"/>
            <a:ext cx="11528006" cy="2118099"/>
          </a:xfrm>
        </p:spPr>
        <p:txBody>
          <a:bodyPr/>
          <a:lstStyle/>
          <a:p>
            <a:r>
              <a:rPr lang="en-ZA" sz="6000" dirty="0">
                <a:latin typeface="Book Antiqua" panose="02040602050305030304" pitchFamily="18" charset="0"/>
              </a:rPr>
              <a:t>POLICY CONTEXT:</a:t>
            </a:r>
            <a:r>
              <a:rPr lang="en-ZA" sz="5400" dirty="0">
                <a:latin typeface="Book Antiqua" panose="02040602050305030304" pitchFamily="18" charset="0"/>
              </a:rPr>
              <a:t/>
            </a:r>
            <a:br>
              <a:rPr lang="en-ZA" sz="5400" dirty="0">
                <a:latin typeface="Book Antiqua" panose="02040602050305030304" pitchFamily="18" charset="0"/>
              </a:rPr>
            </a:br>
            <a:r>
              <a:rPr lang="en-ZA" sz="5400" dirty="0">
                <a:latin typeface="Book Antiqua" panose="02040602050305030304" pitchFamily="18" charset="0"/>
              </a:rPr>
              <a:t>	   </a:t>
            </a:r>
            <a:r>
              <a:rPr lang="en-US" sz="4400" dirty="0">
                <a:solidFill>
                  <a:srgbClr val="D95900"/>
                </a:solidFill>
                <a:latin typeface="Book Antiqua" panose="02040602050305030304" pitchFamily="18" charset="0"/>
              </a:rPr>
              <a:t>Black SMME Development in Tourism </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36087352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AC24-DB28-4E52-A238-092E7A725376}"/>
              </a:ext>
            </a:extLst>
          </p:cNvPr>
          <p:cNvSpPr>
            <a:spLocks noGrp="1"/>
          </p:cNvSpPr>
          <p:nvPr>
            <p:ph type="title"/>
          </p:nvPr>
        </p:nvSpPr>
        <p:spPr>
          <a:xfrm>
            <a:off x="365736" y="198839"/>
            <a:ext cx="11460525" cy="720000"/>
          </a:xfrm>
        </p:spPr>
        <p:txBody>
          <a:bodyPr/>
          <a:lstStyle/>
          <a:p>
            <a:r>
              <a:rPr lang="en-US" sz="4000" dirty="0">
                <a:latin typeface="Book Antiqua" panose="02040602050305030304" pitchFamily="18" charset="0"/>
              </a:rPr>
              <a:t>Pilanesberg: Key Conclusions</a:t>
            </a:r>
          </a:p>
        </p:txBody>
      </p:sp>
      <p:sp>
        <p:nvSpPr>
          <p:cNvPr id="3" name="Content Placeholder 2">
            <a:extLst>
              <a:ext uri="{FF2B5EF4-FFF2-40B4-BE49-F238E27FC236}">
                <a16:creationId xmlns:a16="http://schemas.microsoft.com/office/drawing/2014/main" id="{C2D7EE92-ED4A-472C-9E9C-ED02CD6AB590}"/>
              </a:ext>
            </a:extLst>
          </p:cNvPr>
          <p:cNvSpPr>
            <a:spLocks noGrp="1"/>
          </p:cNvSpPr>
          <p:nvPr>
            <p:ph idx="1"/>
          </p:nvPr>
        </p:nvSpPr>
        <p:spPr>
          <a:xfrm>
            <a:off x="365736" y="918839"/>
            <a:ext cx="11367085" cy="5149452"/>
          </a:xfrm>
        </p:spPr>
        <p:txBody>
          <a:bodyPr>
            <a:noAutofit/>
          </a:bodyPr>
          <a:lstStyle/>
          <a:p>
            <a:r>
              <a:rPr lang="en-GB" sz="3000" dirty="0">
                <a:latin typeface="Garamond" panose="02020404030301010803" pitchFamily="18" charset="0"/>
              </a:rPr>
              <a:t>The local economy seems only to benefit from the key economic sectors - </a:t>
            </a:r>
            <a:r>
              <a:rPr lang="en-GB" sz="3000" b="1" dirty="0">
                <a:latin typeface="Garamond" panose="02020404030301010803" pitchFamily="18" charset="0"/>
              </a:rPr>
              <a:t>mining and tourism </a:t>
            </a:r>
            <a:r>
              <a:rPr lang="en-GB" sz="3000" dirty="0">
                <a:latin typeface="Garamond" panose="02020404030301010803" pitchFamily="18" charset="0"/>
              </a:rPr>
              <a:t>- via the </a:t>
            </a:r>
            <a:r>
              <a:rPr lang="en-GB" sz="3000" b="1" dirty="0">
                <a:latin typeface="Garamond" panose="02020404030301010803" pitchFamily="18" charset="0"/>
              </a:rPr>
              <a:t>channel of jobs created for individuals </a:t>
            </a:r>
            <a:r>
              <a:rPr lang="en-GB" sz="3000" dirty="0">
                <a:latin typeface="Garamond" panose="02020404030301010803" pitchFamily="18" charset="0"/>
              </a:rPr>
              <a:t>by the </a:t>
            </a:r>
            <a:r>
              <a:rPr lang="en-GB" sz="3000" b="1" dirty="0">
                <a:latin typeface="Garamond" panose="02020404030301010803" pitchFamily="18" charset="0"/>
              </a:rPr>
              <a:t>privately-owned</a:t>
            </a:r>
            <a:r>
              <a:rPr lang="en-GB" sz="3000" dirty="0">
                <a:latin typeface="Garamond" panose="02020404030301010803" pitchFamily="18" charset="0"/>
              </a:rPr>
              <a:t> large companies (</a:t>
            </a:r>
            <a:r>
              <a:rPr lang="en-GB" sz="3000" u="sng" dirty="0">
                <a:latin typeface="Garamond" panose="02020404030301010803" pitchFamily="18" charset="0"/>
              </a:rPr>
              <a:t>especially in mining</a:t>
            </a:r>
            <a:r>
              <a:rPr lang="en-GB" sz="3000" dirty="0">
                <a:latin typeface="Garamond" panose="02020404030301010803" pitchFamily="18" charset="0"/>
              </a:rPr>
              <a:t>) which dominate these sectors.</a:t>
            </a:r>
          </a:p>
          <a:p>
            <a:pPr marL="542880" lvl="2" indent="-360000">
              <a:spcBef>
                <a:spcPts val="1200"/>
              </a:spcBef>
              <a:spcAft>
                <a:spcPts val="200"/>
              </a:spcAft>
              <a:buFont typeface="Courier New" panose="02070309020205020404" pitchFamily="49" charset="0"/>
              <a:buChar char="o"/>
            </a:pPr>
            <a:r>
              <a:rPr lang="en-GB" sz="2800" dirty="0">
                <a:solidFill>
                  <a:schemeClr val="accent2">
                    <a:lumMod val="75000"/>
                  </a:schemeClr>
                </a:solidFill>
                <a:latin typeface="Garamond" panose="02020404030301010803" pitchFamily="18" charset="0"/>
              </a:rPr>
              <a:t>Problematic because of the decreasing role that mining is playing in economic development in South Africa</a:t>
            </a:r>
            <a:r>
              <a:rPr lang="en-US" sz="2800" dirty="0">
                <a:solidFill>
                  <a:schemeClr val="accent2">
                    <a:lumMod val="75000"/>
                  </a:schemeClr>
                </a:solidFill>
                <a:latin typeface="Garamond" panose="02020404030301010803" pitchFamily="18" charset="0"/>
              </a:rPr>
              <a:t>.</a:t>
            </a:r>
          </a:p>
          <a:p>
            <a:pPr marL="542880" lvl="2" indent="-360000">
              <a:spcBef>
                <a:spcPts val="1200"/>
              </a:spcBef>
              <a:spcAft>
                <a:spcPts val="200"/>
              </a:spcAft>
              <a:buFont typeface="Courier New" panose="02070309020205020404" pitchFamily="49" charset="0"/>
              <a:buChar char="o"/>
            </a:pPr>
            <a:r>
              <a:rPr lang="en-US" sz="2800" b="1" dirty="0">
                <a:latin typeface="Garamond" panose="02020404030301010803" pitchFamily="18" charset="0"/>
              </a:rPr>
              <a:t>Disconnect </a:t>
            </a:r>
            <a:r>
              <a:rPr lang="en-US" sz="2800" dirty="0">
                <a:latin typeface="Garamond" panose="02020404030301010803" pitchFamily="18" charset="0"/>
              </a:rPr>
              <a:t>between the NWPB’s proposed SMME development policies and the actual procurement procedures due to </a:t>
            </a:r>
            <a:r>
              <a:rPr lang="en-US" sz="2800" b="1" dirty="0">
                <a:latin typeface="Garamond" panose="02020404030301010803" pitchFamily="18" charset="0"/>
              </a:rPr>
              <a:t>management structure and </a:t>
            </a:r>
            <a:r>
              <a:rPr lang="en-GB" sz="2800" dirty="0">
                <a:solidFill>
                  <a:schemeClr val="accent2">
                    <a:lumMod val="75000"/>
                  </a:schemeClr>
                </a:solidFill>
                <a:latin typeface="Garamond" panose="02020404030301010803" pitchFamily="18" charset="0"/>
              </a:rPr>
              <a:t>the </a:t>
            </a:r>
            <a:r>
              <a:rPr lang="en-GB" sz="2800" b="1" dirty="0">
                <a:solidFill>
                  <a:schemeClr val="accent2">
                    <a:lumMod val="75000"/>
                  </a:schemeClr>
                </a:solidFill>
                <a:latin typeface="Garamond" panose="02020404030301010803" pitchFamily="18" charset="0"/>
              </a:rPr>
              <a:t>current policy climate</a:t>
            </a:r>
            <a:r>
              <a:rPr lang="en-US" sz="2800" b="1" dirty="0">
                <a:solidFill>
                  <a:schemeClr val="accent2">
                    <a:lumMod val="75000"/>
                  </a:schemeClr>
                </a:solidFill>
                <a:latin typeface="Garamond" panose="02020404030301010803" pitchFamily="18" charset="0"/>
              </a:rPr>
              <a:t>.</a:t>
            </a:r>
            <a:endParaRPr lang="en-US" sz="2800" b="1" dirty="0">
              <a:latin typeface="Garamond" panose="02020404030301010803" pitchFamily="18" charset="0"/>
            </a:endParaRPr>
          </a:p>
        </p:txBody>
      </p:sp>
    </p:spTree>
    <p:extLst>
      <p:ext uri="{BB962C8B-B14F-4D97-AF65-F5344CB8AC3E}">
        <p14:creationId xmlns:p14="http://schemas.microsoft.com/office/powerpoint/2010/main" val="2376616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AC24-DB28-4E52-A238-092E7A725376}"/>
              </a:ext>
            </a:extLst>
          </p:cNvPr>
          <p:cNvSpPr>
            <a:spLocks noGrp="1"/>
          </p:cNvSpPr>
          <p:nvPr>
            <p:ph type="title"/>
          </p:nvPr>
        </p:nvSpPr>
        <p:spPr>
          <a:xfrm>
            <a:off x="365736" y="198839"/>
            <a:ext cx="11460525" cy="720000"/>
          </a:xfrm>
        </p:spPr>
        <p:txBody>
          <a:bodyPr/>
          <a:lstStyle/>
          <a:p>
            <a:r>
              <a:rPr lang="en-US" sz="4000" dirty="0">
                <a:latin typeface="Book Antiqua" panose="02040602050305030304" pitchFamily="18" charset="0"/>
              </a:rPr>
              <a:t>Pilanesberg: Key Conclusions</a:t>
            </a:r>
          </a:p>
        </p:txBody>
      </p:sp>
      <p:sp>
        <p:nvSpPr>
          <p:cNvPr id="3" name="Content Placeholder 2">
            <a:extLst>
              <a:ext uri="{FF2B5EF4-FFF2-40B4-BE49-F238E27FC236}">
                <a16:creationId xmlns:a16="http://schemas.microsoft.com/office/drawing/2014/main" id="{C2D7EE92-ED4A-472C-9E9C-ED02CD6AB590}"/>
              </a:ext>
            </a:extLst>
          </p:cNvPr>
          <p:cNvSpPr>
            <a:spLocks noGrp="1"/>
          </p:cNvSpPr>
          <p:nvPr>
            <p:ph idx="1"/>
          </p:nvPr>
        </p:nvSpPr>
        <p:spPr>
          <a:xfrm>
            <a:off x="277089" y="918839"/>
            <a:ext cx="11637818" cy="5303831"/>
          </a:xfrm>
        </p:spPr>
        <p:txBody>
          <a:bodyPr>
            <a:noAutofit/>
          </a:bodyPr>
          <a:lstStyle/>
          <a:p>
            <a:pPr marL="514350" indent="-514350">
              <a:spcAft>
                <a:spcPts val="1200"/>
              </a:spcAft>
            </a:pPr>
            <a:r>
              <a:rPr lang="en-GB" sz="3000" dirty="0">
                <a:latin typeface="Garamond" panose="02020404030301010803" pitchFamily="18" charset="0"/>
              </a:rPr>
              <a:t>Private tourism assets sparingly use local SMMEs – even fewer black-owned ones. </a:t>
            </a:r>
            <a:r>
              <a:rPr lang="en-GB" sz="2800" dirty="0">
                <a:solidFill>
                  <a:schemeClr val="accent2">
                    <a:lumMod val="75000"/>
                  </a:schemeClr>
                </a:solidFill>
                <a:latin typeface="Garamond" panose="02020404030301010803" pitchFamily="18" charset="0"/>
              </a:rPr>
              <a:t>Primarily due to </a:t>
            </a:r>
            <a:r>
              <a:rPr lang="en-GB" sz="2800" b="1" dirty="0">
                <a:solidFill>
                  <a:schemeClr val="accent2">
                    <a:lumMod val="75000"/>
                  </a:schemeClr>
                </a:solidFill>
                <a:latin typeface="Garamond" panose="02020404030301010803" pitchFamily="18" charset="0"/>
              </a:rPr>
              <a:t>limited primary production in the area</a:t>
            </a:r>
            <a:r>
              <a:rPr lang="en-GB" sz="2800" dirty="0">
                <a:solidFill>
                  <a:schemeClr val="accent2">
                    <a:lumMod val="75000"/>
                  </a:schemeClr>
                </a:solidFill>
                <a:latin typeface="Garamond" panose="02020404030301010803" pitchFamily="18" charset="0"/>
              </a:rPr>
              <a:t>, issues of </a:t>
            </a:r>
            <a:r>
              <a:rPr lang="en-GB" sz="2800" b="1" dirty="0">
                <a:solidFill>
                  <a:schemeClr val="accent2">
                    <a:lumMod val="75000"/>
                  </a:schemeClr>
                </a:solidFill>
                <a:latin typeface="Garamond" panose="02020404030301010803" pitchFamily="18" charset="0"/>
              </a:rPr>
              <a:t>quality assurance</a:t>
            </a:r>
            <a:r>
              <a:rPr lang="en-GB" sz="2800" dirty="0">
                <a:solidFill>
                  <a:schemeClr val="accent2">
                    <a:lumMod val="75000"/>
                  </a:schemeClr>
                </a:solidFill>
                <a:latin typeface="Garamond" panose="02020404030301010803" pitchFamily="18" charset="0"/>
              </a:rPr>
              <a:t>, and issues of </a:t>
            </a:r>
            <a:r>
              <a:rPr lang="en-GB" sz="2800" b="1" dirty="0">
                <a:solidFill>
                  <a:schemeClr val="accent2">
                    <a:lumMod val="75000"/>
                  </a:schemeClr>
                </a:solidFill>
                <a:latin typeface="Garamond" panose="02020404030301010803" pitchFamily="18" charset="0"/>
              </a:rPr>
              <a:t>capacity to meet demand.</a:t>
            </a:r>
          </a:p>
          <a:p>
            <a:pPr marL="514350" indent="-514350">
              <a:lnSpc>
                <a:spcPct val="100000"/>
              </a:lnSpc>
              <a:spcBef>
                <a:spcPts val="600"/>
              </a:spcBef>
              <a:spcAft>
                <a:spcPts val="1200"/>
              </a:spcAft>
            </a:pPr>
            <a:r>
              <a:rPr lang="en-GB" sz="2800" dirty="0">
                <a:latin typeface="Garamond" panose="02020404030301010803" pitchFamily="18" charset="0"/>
              </a:rPr>
              <a:t>A sense of </a:t>
            </a:r>
            <a:r>
              <a:rPr lang="en-GB" sz="2800" b="1" dirty="0">
                <a:solidFill>
                  <a:schemeClr val="accent2">
                    <a:lumMod val="75000"/>
                  </a:schemeClr>
                </a:solidFill>
                <a:latin typeface="Garamond" panose="02020404030301010803" pitchFamily="18" charset="0"/>
              </a:rPr>
              <a:t>complacency with business can also be deduced from the high level of disinterest </a:t>
            </a:r>
            <a:r>
              <a:rPr lang="en-GB" sz="2800" dirty="0">
                <a:latin typeface="Garamond" panose="02020404030301010803" pitchFamily="18" charset="0"/>
              </a:rPr>
              <a:t>in government contracts, engaging with bigger businesses, registration with suppliers’ databases, and in business development initiatives. </a:t>
            </a:r>
          </a:p>
          <a:p>
            <a:pPr marL="514350" indent="-514350">
              <a:lnSpc>
                <a:spcPct val="100000"/>
              </a:lnSpc>
              <a:spcBef>
                <a:spcPts val="600"/>
              </a:spcBef>
              <a:spcAft>
                <a:spcPts val="1200"/>
              </a:spcAft>
            </a:pPr>
            <a:r>
              <a:rPr lang="en-GB" sz="2800" dirty="0">
                <a:latin typeface="Garamond" panose="02020404030301010803" pitchFamily="18" charset="0"/>
              </a:rPr>
              <a:t>It suggests that </a:t>
            </a:r>
            <a:r>
              <a:rPr lang="en-GB" sz="2800" b="1" dirty="0">
                <a:latin typeface="Garamond" panose="02020404030301010803" pitchFamily="18" charset="0"/>
              </a:rPr>
              <a:t>a significant proportion of  the black-owned SMMEs are </a:t>
            </a:r>
            <a:r>
              <a:rPr lang="en-GB" sz="2800" b="1" dirty="0">
                <a:solidFill>
                  <a:schemeClr val="accent2">
                    <a:lumMod val="75000"/>
                  </a:schemeClr>
                </a:solidFill>
                <a:latin typeface="Garamond" panose="02020404030301010803" pitchFamily="18" charset="0"/>
              </a:rPr>
              <a:t>not interested in growing their businesses beyond the local economy</a:t>
            </a:r>
            <a:r>
              <a:rPr lang="en-GB" sz="2800" b="1" dirty="0">
                <a:latin typeface="Garamond" panose="02020404030301010803" pitchFamily="18" charset="0"/>
              </a:rPr>
              <a:t> and are content to provide ‘support’ services to the workers in the mining and tourism industry</a:t>
            </a:r>
            <a:r>
              <a:rPr lang="en-GB" sz="2800" dirty="0">
                <a:latin typeface="Garamond" panose="02020404030301010803" pitchFamily="18" charset="0"/>
              </a:rPr>
              <a:t>. </a:t>
            </a:r>
            <a:endParaRPr lang="en-GB" sz="2800" b="1" dirty="0">
              <a:solidFill>
                <a:schemeClr val="accent2">
                  <a:lumMod val="75000"/>
                </a:schemeClr>
              </a:solidFill>
              <a:latin typeface="Garamond" panose="02020404030301010803" pitchFamily="18" charset="0"/>
            </a:endParaRPr>
          </a:p>
          <a:p>
            <a:pPr marL="687388" lvl="1" indent="-514350">
              <a:spcAft>
                <a:spcPts val="1200"/>
              </a:spcAft>
            </a:pPr>
            <a:endParaRPr lang="en-GB" sz="3000" dirty="0">
              <a:latin typeface="Garamond" panose="02020404030301010803" pitchFamily="18" charset="0"/>
            </a:endParaRPr>
          </a:p>
          <a:p>
            <a:pPr marL="687388" lvl="1" indent="-514350">
              <a:spcAft>
                <a:spcPts val="1200"/>
              </a:spcAft>
            </a:pPr>
            <a:endParaRPr lang="en-US" sz="3000" dirty="0">
              <a:latin typeface="Garamond" panose="02020404030301010803" pitchFamily="18" charset="0"/>
            </a:endParaRPr>
          </a:p>
        </p:txBody>
      </p:sp>
    </p:spTree>
    <p:extLst>
      <p:ext uri="{BB962C8B-B14F-4D97-AF65-F5344CB8AC3E}">
        <p14:creationId xmlns:p14="http://schemas.microsoft.com/office/powerpoint/2010/main" val="5387220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0"/>
            <a:ext cx="11528006" cy="2118099"/>
          </a:xfrm>
        </p:spPr>
        <p:txBody>
          <a:bodyPr/>
          <a:lstStyle/>
          <a:p>
            <a:r>
              <a:rPr lang="en-ZA" sz="6000" dirty="0">
                <a:latin typeface="Book Antiqua" panose="02040602050305030304" pitchFamily="18" charset="0"/>
              </a:rPr>
              <a:t>THE PILANESBERG STUDY:</a:t>
            </a:r>
            <a:r>
              <a:rPr lang="en-ZA" sz="5400" dirty="0">
                <a:latin typeface="Book Antiqua" panose="02040602050305030304" pitchFamily="18" charset="0"/>
              </a:rPr>
              <a:t/>
            </a:r>
            <a:br>
              <a:rPr lang="en-ZA" sz="5400" dirty="0">
                <a:latin typeface="Book Antiqua" panose="02040602050305030304" pitchFamily="18" charset="0"/>
              </a:rPr>
            </a:br>
            <a:r>
              <a:rPr lang="en-ZA" sz="5400" dirty="0">
                <a:latin typeface="Book Antiqua" panose="02040602050305030304" pitchFamily="18" charset="0"/>
              </a:rPr>
              <a:t>				</a:t>
            </a:r>
            <a:r>
              <a:rPr lang="en-US" sz="4400" dirty="0">
                <a:solidFill>
                  <a:srgbClr val="D95900"/>
                </a:solidFill>
                <a:latin typeface="Book Antiqua" panose="02040602050305030304" pitchFamily="18" charset="0"/>
              </a:rPr>
              <a:t>Preliminary Recommendations</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575509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53AB-11E3-4368-8D45-7479683B58C7}"/>
              </a:ext>
            </a:extLst>
          </p:cNvPr>
          <p:cNvSpPr>
            <a:spLocks noGrp="1"/>
          </p:cNvSpPr>
          <p:nvPr>
            <p:ph type="title"/>
          </p:nvPr>
        </p:nvSpPr>
        <p:spPr>
          <a:xfrm>
            <a:off x="499731" y="286604"/>
            <a:ext cx="11376836" cy="568420"/>
          </a:xfrm>
        </p:spPr>
        <p:txBody>
          <a:bodyPr/>
          <a:lstStyle/>
          <a:p>
            <a:r>
              <a:rPr lang="en-US" sz="4000" dirty="0">
                <a:latin typeface="Book Antiqua" panose="02040602050305030304" pitchFamily="18" charset="0"/>
              </a:rPr>
              <a:t>Pilanesberg: Preliminary Recommendations</a:t>
            </a:r>
          </a:p>
        </p:txBody>
      </p:sp>
      <p:sp>
        <p:nvSpPr>
          <p:cNvPr id="3" name="Content Placeholder 2">
            <a:extLst>
              <a:ext uri="{FF2B5EF4-FFF2-40B4-BE49-F238E27FC236}">
                <a16:creationId xmlns:a16="http://schemas.microsoft.com/office/drawing/2014/main" id="{C96215B4-A416-41AA-A808-664CDA5F5510}"/>
              </a:ext>
            </a:extLst>
          </p:cNvPr>
          <p:cNvSpPr>
            <a:spLocks noGrp="1"/>
          </p:cNvSpPr>
          <p:nvPr>
            <p:ph idx="1"/>
          </p:nvPr>
        </p:nvSpPr>
        <p:spPr>
          <a:xfrm>
            <a:off x="170396" y="955085"/>
            <a:ext cx="11609925" cy="5148832"/>
          </a:xfrm>
        </p:spPr>
        <p:txBody>
          <a:bodyPr>
            <a:noAutofit/>
          </a:bodyPr>
          <a:lstStyle/>
          <a:p>
            <a:r>
              <a:rPr lang="en-GB" sz="3200" dirty="0">
                <a:solidFill>
                  <a:schemeClr val="accent2">
                    <a:lumMod val="75000"/>
                  </a:schemeClr>
                </a:solidFill>
                <a:latin typeface="Garamond" panose="02020404030301010803" pitchFamily="18" charset="0"/>
              </a:rPr>
              <a:t>To </a:t>
            </a:r>
            <a:r>
              <a:rPr lang="en-GB" sz="3200" b="1" dirty="0">
                <a:solidFill>
                  <a:schemeClr val="accent2">
                    <a:lumMod val="75000"/>
                  </a:schemeClr>
                </a:solidFill>
                <a:latin typeface="Garamond" panose="02020404030301010803" pitchFamily="18" charset="0"/>
              </a:rPr>
              <a:t>improve the policy environment</a:t>
            </a:r>
            <a:r>
              <a:rPr lang="en-GB" sz="3200" dirty="0">
                <a:solidFill>
                  <a:schemeClr val="accent2">
                    <a:lumMod val="75000"/>
                  </a:schemeClr>
                </a:solidFill>
                <a:latin typeface="Garamond" panose="02020404030301010803" pitchFamily="18" charset="0"/>
              </a:rPr>
              <a:t>:</a:t>
            </a:r>
          </a:p>
          <a:p>
            <a:pPr marL="498475" lvl="1" indent="-342900">
              <a:buFont typeface="+mj-lt"/>
              <a:buAutoNum type="arabicPeriod"/>
            </a:pPr>
            <a:r>
              <a:rPr lang="en-GB" sz="3000" dirty="0">
                <a:latin typeface="Garamond" panose="02020404030301010803" pitchFamily="18" charset="0"/>
              </a:rPr>
              <a:t>When </a:t>
            </a:r>
            <a:r>
              <a:rPr lang="en-GB" sz="3000" b="1" dirty="0">
                <a:latin typeface="Garamond" panose="02020404030301010803" pitchFamily="18" charset="0"/>
              </a:rPr>
              <a:t>creating or renewing leases </a:t>
            </a:r>
            <a:r>
              <a:rPr lang="en-GB" sz="3000" dirty="0">
                <a:latin typeface="Garamond" panose="02020404030301010803" pitchFamily="18" charset="0"/>
              </a:rPr>
              <a:t>or awarding tenders for the management of facilities with the Pilanesberg, the NWPB should </a:t>
            </a:r>
            <a:r>
              <a:rPr lang="en-GB" sz="3000" b="1" dirty="0">
                <a:latin typeface="Garamond" panose="02020404030301010803" pitchFamily="18" charset="0"/>
              </a:rPr>
              <a:t>develop contracts which requires them to meet certain standards with regards to utilizing local SMME</a:t>
            </a:r>
            <a:r>
              <a:rPr lang="en-GB" sz="3000" dirty="0">
                <a:latin typeface="Garamond" panose="02020404030301010803" pitchFamily="18" charset="0"/>
              </a:rPr>
              <a:t>s. </a:t>
            </a:r>
          </a:p>
          <a:p>
            <a:pPr marL="498475" lvl="1" indent="-342900">
              <a:buFont typeface="+mj-lt"/>
              <a:buAutoNum type="arabicPeriod"/>
            </a:pPr>
            <a:r>
              <a:rPr lang="en-GB" sz="3000" dirty="0">
                <a:latin typeface="Garamond" panose="02020404030301010803" pitchFamily="18" charset="0"/>
              </a:rPr>
              <a:t>NWPB should </a:t>
            </a:r>
            <a:r>
              <a:rPr lang="en-GB" sz="3000" b="1" dirty="0">
                <a:latin typeface="Garamond" panose="02020404030301010803" pitchFamily="18" charset="0"/>
              </a:rPr>
              <a:t>reconsider the way that existing traversing rights are granted to tourism operators </a:t>
            </a:r>
            <a:r>
              <a:rPr lang="en-GB" sz="3000" dirty="0">
                <a:latin typeface="Garamond" panose="02020404030301010803" pitchFamily="18" charset="0"/>
              </a:rPr>
              <a:t>wishing to establish businesses which take visitors into the park. </a:t>
            </a:r>
          </a:p>
        </p:txBody>
      </p:sp>
    </p:spTree>
    <p:extLst>
      <p:ext uri="{BB962C8B-B14F-4D97-AF65-F5344CB8AC3E}">
        <p14:creationId xmlns:p14="http://schemas.microsoft.com/office/powerpoint/2010/main" val="690092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53AB-11E3-4368-8D45-7479683B58C7}"/>
              </a:ext>
            </a:extLst>
          </p:cNvPr>
          <p:cNvSpPr>
            <a:spLocks noGrp="1"/>
          </p:cNvSpPr>
          <p:nvPr>
            <p:ph type="title"/>
          </p:nvPr>
        </p:nvSpPr>
        <p:spPr>
          <a:xfrm>
            <a:off x="499731" y="286604"/>
            <a:ext cx="11376836" cy="568420"/>
          </a:xfrm>
        </p:spPr>
        <p:txBody>
          <a:bodyPr/>
          <a:lstStyle/>
          <a:p>
            <a:r>
              <a:rPr lang="en-US" sz="4000" dirty="0">
                <a:latin typeface="Book Antiqua" panose="02040602050305030304" pitchFamily="18" charset="0"/>
              </a:rPr>
              <a:t>Pilanesberg: Preliminary Recommendations</a:t>
            </a:r>
          </a:p>
        </p:txBody>
      </p:sp>
      <p:sp>
        <p:nvSpPr>
          <p:cNvPr id="3" name="Content Placeholder 2">
            <a:extLst>
              <a:ext uri="{FF2B5EF4-FFF2-40B4-BE49-F238E27FC236}">
                <a16:creationId xmlns:a16="http://schemas.microsoft.com/office/drawing/2014/main" id="{C96215B4-A416-41AA-A808-664CDA5F5510}"/>
              </a:ext>
            </a:extLst>
          </p:cNvPr>
          <p:cNvSpPr>
            <a:spLocks noGrp="1"/>
          </p:cNvSpPr>
          <p:nvPr>
            <p:ph idx="1"/>
          </p:nvPr>
        </p:nvSpPr>
        <p:spPr>
          <a:xfrm>
            <a:off x="170396" y="955085"/>
            <a:ext cx="11609925" cy="5255710"/>
          </a:xfrm>
        </p:spPr>
        <p:txBody>
          <a:bodyPr>
            <a:noAutofit/>
          </a:bodyPr>
          <a:lstStyle/>
          <a:p>
            <a:pPr>
              <a:spcAft>
                <a:spcPts val="1200"/>
              </a:spcAft>
            </a:pPr>
            <a:r>
              <a:rPr lang="en-GB" sz="3200" dirty="0">
                <a:solidFill>
                  <a:schemeClr val="accent2">
                    <a:lumMod val="75000"/>
                  </a:schemeClr>
                </a:solidFill>
                <a:latin typeface="Garamond" panose="02020404030301010803" pitchFamily="18" charset="0"/>
              </a:rPr>
              <a:t>To </a:t>
            </a:r>
            <a:r>
              <a:rPr lang="en-GB" sz="3200" b="1" dirty="0">
                <a:solidFill>
                  <a:schemeClr val="accent2">
                    <a:lumMod val="75000"/>
                  </a:schemeClr>
                </a:solidFill>
                <a:latin typeface="Garamond" panose="02020404030301010803" pitchFamily="18" charset="0"/>
              </a:rPr>
              <a:t>develop SMME capacity </a:t>
            </a:r>
            <a:r>
              <a:rPr lang="en-GB" sz="3200" dirty="0">
                <a:solidFill>
                  <a:schemeClr val="accent2">
                    <a:lumMod val="75000"/>
                  </a:schemeClr>
                </a:solidFill>
                <a:latin typeface="Garamond" panose="02020404030301010803" pitchFamily="18" charset="0"/>
              </a:rPr>
              <a:t>in the Pilanesberg area:</a:t>
            </a:r>
          </a:p>
          <a:p>
            <a:pPr marL="498475" lvl="1" indent="-342900">
              <a:spcAft>
                <a:spcPts val="1200"/>
              </a:spcAft>
              <a:buFont typeface="+mj-lt"/>
              <a:buAutoNum type="arabicPeriod"/>
            </a:pPr>
            <a:r>
              <a:rPr lang="en-GB" sz="3000" dirty="0">
                <a:latin typeface="Garamond" panose="02020404030301010803" pitchFamily="18" charset="0"/>
              </a:rPr>
              <a:t>Focus should </a:t>
            </a:r>
            <a:r>
              <a:rPr lang="en-GB" sz="3000" b="1" dirty="0">
                <a:latin typeface="Garamond" panose="02020404030301010803" pitchFamily="18" charset="0"/>
              </a:rPr>
              <a:t>FIRST</a:t>
            </a:r>
            <a:r>
              <a:rPr lang="en-GB" sz="3000" dirty="0">
                <a:latin typeface="Garamond" panose="02020404030301010803" pitchFamily="18" charset="0"/>
              </a:rPr>
              <a:t> be on re-orientating SMME attitudes to external linkages. This could be through </a:t>
            </a:r>
            <a:r>
              <a:rPr lang="en-GB" sz="3000" b="1" dirty="0">
                <a:latin typeface="Garamond" panose="02020404030301010803" pitchFamily="18" charset="0"/>
              </a:rPr>
              <a:t>partnership with the local authorities</a:t>
            </a:r>
            <a:r>
              <a:rPr lang="en-GB" sz="3000" dirty="0">
                <a:latin typeface="Garamond" panose="02020404030301010803" pitchFamily="18" charset="0"/>
              </a:rPr>
              <a:t>. </a:t>
            </a:r>
          </a:p>
          <a:p>
            <a:pPr marL="498475" lvl="1" indent="-342900">
              <a:spcAft>
                <a:spcPts val="1200"/>
              </a:spcAft>
              <a:buFont typeface="+mj-lt"/>
              <a:buAutoNum type="arabicPeriod"/>
            </a:pPr>
            <a:r>
              <a:rPr lang="en-GB" sz="3000" dirty="0">
                <a:latin typeface="Garamond" panose="02020404030301010803" pitchFamily="18" charset="0"/>
              </a:rPr>
              <a:t>Developing </a:t>
            </a:r>
            <a:r>
              <a:rPr lang="en-GB" sz="3000" b="1" dirty="0">
                <a:latin typeface="Garamond" panose="02020404030301010803" pitchFamily="18" charset="0"/>
              </a:rPr>
              <a:t>specific training in a wide range of specialized skill sets </a:t>
            </a:r>
            <a:r>
              <a:rPr lang="en-GB" sz="3000" dirty="0">
                <a:latin typeface="Garamond" panose="02020404030301010803" pitchFamily="18" charset="0"/>
              </a:rPr>
              <a:t>might be a useful way for leveraging the park for local SMME development (e.g. game guiding, servicing equipment, etc.)</a:t>
            </a:r>
            <a:r>
              <a:rPr lang="en-US" sz="3000" dirty="0">
                <a:latin typeface="Garamond" panose="02020404030301010803" pitchFamily="18" charset="0"/>
              </a:rPr>
              <a:t>.</a:t>
            </a:r>
          </a:p>
          <a:p>
            <a:pPr marL="498475" lvl="1" indent="-342900">
              <a:spcAft>
                <a:spcPts val="1200"/>
              </a:spcAft>
              <a:buFont typeface="+mj-lt"/>
              <a:buAutoNum type="arabicPeriod"/>
            </a:pPr>
            <a:r>
              <a:rPr lang="en-GB" sz="3000" dirty="0">
                <a:latin typeface="Garamond" panose="02020404030301010803" pitchFamily="18" charset="0"/>
              </a:rPr>
              <a:t>Develop a </a:t>
            </a:r>
            <a:r>
              <a:rPr lang="en-GB" sz="3000" b="1" dirty="0">
                <a:latin typeface="Garamond" panose="02020404030301010803" pitchFamily="18" charset="0"/>
              </a:rPr>
              <a:t>food co-op structure</a:t>
            </a:r>
            <a:r>
              <a:rPr lang="en-GB" sz="3000" dirty="0">
                <a:latin typeface="Garamond" panose="02020404030301010803" pitchFamily="18" charset="0"/>
              </a:rPr>
              <a:t> to increase the ability of local suppliers to meet the demand of the tourism facilities.</a:t>
            </a:r>
          </a:p>
        </p:txBody>
      </p:sp>
    </p:spTree>
    <p:extLst>
      <p:ext uri="{BB962C8B-B14F-4D97-AF65-F5344CB8AC3E}">
        <p14:creationId xmlns:p14="http://schemas.microsoft.com/office/powerpoint/2010/main" val="2858603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53AB-11E3-4368-8D45-7479683B58C7}"/>
              </a:ext>
            </a:extLst>
          </p:cNvPr>
          <p:cNvSpPr>
            <a:spLocks noGrp="1"/>
          </p:cNvSpPr>
          <p:nvPr>
            <p:ph type="title"/>
          </p:nvPr>
        </p:nvSpPr>
        <p:spPr>
          <a:xfrm>
            <a:off x="499731" y="286604"/>
            <a:ext cx="11376836" cy="568420"/>
          </a:xfrm>
        </p:spPr>
        <p:txBody>
          <a:bodyPr/>
          <a:lstStyle/>
          <a:p>
            <a:r>
              <a:rPr lang="en-US" sz="4000" dirty="0">
                <a:latin typeface="Book Antiqua" panose="02040602050305030304" pitchFamily="18" charset="0"/>
              </a:rPr>
              <a:t>Pilanesberg: Preliminary Recommendations</a:t>
            </a:r>
          </a:p>
        </p:txBody>
      </p:sp>
      <p:sp>
        <p:nvSpPr>
          <p:cNvPr id="3" name="Content Placeholder 2">
            <a:extLst>
              <a:ext uri="{FF2B5EF4-FFF2-40B4-BE49-F238E27FC236}">
                <a16:creationId xmlns:a16="http://schemas.microsoft.com/office/drawing/2014/main" id="{C96215B4-A416-41AA-A808-664CDA5F5510}"/>
              </a:ext>
            </a:extLst>
          </p:cNvPr>
          <p:cNvSpPr>
            <a:spLocks noGrp="1"/>
          </p:cNvSpPr>
          <p:nvPr>
            <p:ph idx="1"/>
          </p:nvPr>
        </p:nvSpPr>
        <p:spPr>
          <a:xfrm>
            <a:off x="170396" y="955085"/>
            <a:ext cx="11609925" cy="5148832"/>
          </a:xfrm>
        </p:spPr>
        <p:txBody>
          <a:bodyPr>
            <a:noAutofit/>
          </a:bodyPr>
          <a:lstStyle/>
          <a:p>
            <a:pPr marL="669925" lvl="1" indent="-514350">
              <a:buFont typeface="+mj-lt"/>
              <a:buAutoNum type="arabicPeriod" startAt="4"/>
            </a:pPr>
            <a:r>
              <a:rPr lang="en-US" sz="3000" dirty="0">
                <a:latin typeface="Garamond" panose="02020404030301010803" pitchFamily="18" charset="0"/>
              </a:rPr>
              <a:t>To address the dominant issue of </a:t>
            </a:r>
            <a:r>
              <a:rPr lang="en-US" sz="3000" b="1" dirty="0">
                <a:latin typeface="Garamond" panose="02020404030301010803" pitchFamily="18" charset="0"/>
              </a:rPr>
              <a:t>lack of awareness/information</a:t>
            </a:r>
            <a:r>
              <a:rPr lang="en-US" sz="3000" dirty="0">
                <a:latin typeface="Garamond" panose="02020404030301010803" pitchFamily="18" charset="0"/>
              </a:rPr>
              <a:t>, the government would need to invest in </a:t>
            </a:r>
            <a:r>
              <a:rPr lang="en-US" sz="3000" b="1" dirty="0">
                <a:latin typeface="Garamond" panose="02020404030301010803" pitchFamily="18" charset="0"/>
              </a:rPr>
              <a:t>exposure and infrastructure development (roads and internet) </a:t>
            </a:r>
            <a:r>
              <a:rPr lang="en-US" sz="3000" dirty="0">
                <a:latin typeface="Garamond" panose="02020404030301010803" pitchFamily="18" charset="0"/>
              </a:rPr>
              <a:t>to allow people easily access information on opportunities. This can, also, help </a:t>
            </a:r>
            <a:r>
              <a:rPr lang="en-US" sz="3000" b="1" dirty="0">
                <a:latin typeface="Garamond" panose="02020404030301010803" pitchFamily="18" charset="0"/>
              </a:rPr>
              <a:t>correct the negative perceptions of government </a:t>
            </a:r>
            <a:r>
              <a:rPr lang="en-US" sz="3000" dirty="0">
                <a:latin typeface="Garamond" panose="02020404030301010803" pitchFamily="18" charset="0"/>
              </a:rPr>
              <a:t>as it will allow for correct and informed information accumulation and dissemination.</a:t>
            </a:r>
          </a:p>
          <a:p>
            <a:pPr marL="498475" lvl="1" indent="-342900">
              <a:buFont typeface="+mj-lt"/>
              <a:buAutoNum type="arabicPeriod" startAt="4"/>
            </a:pPr>
            <a:endParaRPr lang="en-US" sz="3000" dirty="0">
              <a:latin typeface="Garamond" panose="02020404030301010803" pitchFamily="18" charset="0"/>
            </a:endParaRPr>
          </a:p>
          <a:p>
            <a:pPr>
              <a:buFont typeface="Arial" panose="020B0604020202020204" pitchFamily="34" charset="0"/>
              <a:buChar char="•"/>
            </a:pPr>
            <a:endParaRPr lang="en-US" sz="3000" dirty="0">
              <a:latin typeface="Garamond" panose="02020404030301010803" pitchFamily="18" charset="0"/>
            </a:endParaRPr>
          </a:p>
          <a:p>
            <a:pPr>
              <a:buFont typeface="Arial" panose="020B0604020202020204" pitchFamily="34" charset="0"/>
              <a:buChar char="•"/>
            </a:pPr>
            <a:endParaRPr lang="en-US" sz="3000" dirty="0">
              <a:latin typeface="Garamond" panose="02020404030301010803" pitchFamily="18" charset="0"/>
            </a:endParaRPr>
          </a:p>
        </p:txBody>
      </p:sp>
    </p:spTree>
    <p:extLst>
      <p:ext uri="{BB962C8B-B14F-4D97-AF65-F5344CB8AC3E}">
        <p14:creationId xmlns:p14="http://schemas.microsoft.com/office/powerpoint/2010/main" val="5576063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843D-10B6-48D0-B6F5-10D5548F22F4}"/>
              </a:ext>
            </a:extLst>
          </p:cNvPr>
          <p:cNvSpPr>
            <a:spLocks noGrp="1"/>
          </p:cNvSpPr>
          <p:nvPr>
            <p:ph type="ctrTitle"/>
          </p:nvPr>
        </p:nvSpPr>
        <p:spPr>
          <a:xfrm>
            <a:off x="442322" y="2369950"/>
            <a:ext cx="11528006" cy="2118099"/>
          </a:xfrm>
        </p:spPr>
        <p:txBody>
          <a:bodyPr/>
          <a:lstStyle/>
          <a:p>
            <a:r>
              <a:rPr lang="en-ZA" sz="6000" dirty="0">
                <a:latin typeface="Book Antiqua" panose="02040602050305030304" pitchFamily="18" charset="0"/>
              </a:rPr>
              <a:t>UJ PROJECT:</a:t>
            </a:r>
            <a:r>
              <a:rPr lang="en-ZA" sz="5400" dirty="0">
                <a:latin typeface="Book Antiqua" panose="02040602050305030304" pitchFamily="18" charset="0"/>
              </a:rPr>
              <a:t/>
            </a:r>
            <a:br>
              <a:rPr lang="en-ZA" sz="5400" dirty="0">
                <a:latin typeface="Book Antiqua" panose="02040602050305030304" pitchFamily="18" charset="0"/>
              </a:rPr>
            </a:br>
            <a:r>
              <a:rPr lang="en-US" sz="4400" dirty="0">
                <a:solidFill>
                  <a:srgbClr val="D95900"/>
                </a:solidFill>
                <a:latin typeface="Book Antiqua" panose="02040602050305030304" pitchFamily="18" charset="0"/>
              </a:rPr>
              <a:t>Summary of Main Findings from dual study</a:t>
            </a:r>
            <a:endParaRPr lang="en-ZA" sz="5400" dirty="0">
              <a:solidFill>
                <a:srgbClr val="D95900"/>
              </a:solidFill>
              <a:latin typeface="Book Antiqua" panose="02040602050305030304" pitchFamily="18" charset="0"/>
            </a:endParaRPr>
          </a:p>
        </p:txBody>
      </p:sp>
    </p:spTree>
    <p:extLst>
      <p:ext uri="{BB962C8B-B14F-4D97-AF65-F5344CB8AC3E}">
        <p14:creationId xmlns:p14="http://schemas.microsoft.com/office/powerpoint/2010/main" val="27182077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53AB-11E3-4368-8D45-7479683B58C7}"/>
              </a:ext>
            </a:extLst>
          </p:cNvPr>
          <p:cNvSpPr>
            <a:spLocks noGrp="1"/>
          </p:cNvSpPr>
          <p:nvPr>
            <p:ph type="title"/>
          </p:nvPr>
        </p:nvSpPr>
        <p:spPr>
          <a:xfrm>
            <a:off x="499731" y="286604"/>
            <a:ext cx="11376836" cy="568420"/>
          </a:xfrm>
        </p:spPr>
        <p:txBody>
          <a:bodyPr/>
          <a:lstStyle/>
          <a:p>
            <a:r>
              <a:rPr lang="en-US" sz="4000" dirty="0">
                <a:latin typeface="Book Antiqua" panose="02040602050305030304" pitchFamily="18" charset="0"/>
              </a:rPr>
              <a:t>Summary Findings</a:t>
            </a:r>
          </a:p>
        </p:txBody>
      </p:sp>
      <p:sp>
        <p:nvSpPr>
          <p:cNvPr id="3" name="Content Placeholder 2">
            <a:extLst>
              <a:ext uri="{FF2B5EF4-FFF2-40B4-BE49-F238E27FC236}">
                <a16:creationId xmlns:a16="http://schemas.microsoft.com/office/drawing/2014/main" id="{C96215B4-A416-41AA-A808-664CDA5F5510}"/>
              </a:ext>
            </a:extLst>
          </p:cNvPr>
          <p:cNvSpPr>
            <a:spLocks noGrp="1"/>
          </p:cNvSpPr>
          <p:nvPr>
            <p:ph idx="1"/>
          </p:nvPr>
        </p:nvSpPr>
        <p:spPr>
          <a:xfrm>
            <a:off x="170396" y="955085"/>
            <a:ext cx="11609925" cy="5148832"/>
          </a:xfrm>
        </p:spPr>
        <p:txBody>
          <a:bodyPr>
            <a:noAutofit/>
          </a:bodyPr>
          <a:lstStyle/>
          <a:p>
            <a:pPr marL="669925" lvl="1" indent="-514350"/>
            <a:r>
              <a:rPr lang="en-GB" sz="3000" dirty="0">
                <a:latin typeface="Garamond" panose="02020404030301010803" pitchFamily="18" charset="0"/>
              </a:rPr>
              <a:t>This is Year 1 of the proposed 3 year UJ project on </a:t>
            </a:r>
            <a:r>
              <a:rPr lang="en-GB" sz="3000" b="1" dirty="0">
                <a:latin typeface="Garamond" panose="02020404030301010803" pitchFamily="18" charset="0"/>
              </a:rPr>
              <a:t>leveraging state assets</a:t>
            </a:r>
            <a:r>
              <a:rPr lang="en-GB" sz="3000" dirty="0">
                <a:latin typeface="Garamond" panose="02020404030301010803" pitchFamily="18" charset="0"/>
              </a:rPr>
              <a:t> for inclusive tourism and promoting black SMME development.</a:t>
            </a:r>
          </a:p>
          <a:p>
            <a:pPr marL="669925" lvl="1" indent="-514350"/>
            <a:r>
              <a:rPr lang="en-GB" sz="3000" dirty="0">
                <a:latin typeface="Garamond" panose="02020404030301010803" pitchFamily="18" charset="0"/>
              </a:rPr>
              <a:t>The findings from Overstrand and Pilanesberg show that there are both </a:t>
            </a:r>
            <a:r>
              <a:rPr lang="en-GB" sz="3000" b="1" dirty="0">
                <a:latin typeface="Garamond" panose="02020404030301010803" pitchFamily="18" charset="0"/>
              </a:rPr>
              <a:t>opportunities</a:t>
            </a:r>
            <a:r>
              <a:rPr lang="en-GB" sz="3000" dirty="0">
                <a:latin typeface="Garamond" panose="02020404030301010803" pitchFamily="18" charset="0"/>
              </a:rPr>
              <a:t> and </a:t>
            </a:r>
            <a:r>
              <a:rPr lang="en-GB" sz="3000" b="1" dirty="0">
                <a:latin typeface="Garamond" panose="02020404030301010803" pitchFamily="18" charset="0"/>
              </a:rPr>
              <a:t>challenges</a:t>
            </a:r>
            <a:r>
              <a:rPr lang="en-GB" sz="3000" dirty="0">
                <a:latin typeface="Garamond" panose="02020404030301010803" pitchFamily="18" charset="0"/>
              </a:rPr>
              <a:t> for leveraging a range of state assets.</a:t>
            </a:r>
          </a:p>
          <a:p>
            <a:pPr marL="669925" lvl="1" indent="-514350"/>
            <a:r>
              <a:rPr lang="en-GB" sz="3000" dirty="0">
                <a:latin typeface="Garamond" panose="02020404030301010803" pitchFamily="18" charset="0"/>
              </a:rPr>
              <a:t>The lesson from </a:t>
            </a:r>
            <a:r>
              <a:rPr lang="en-GB" sz="3000" dirty="0" err="1">
                <a:latin typeface="Garamond" panose="02020404030301010803" pitchFamily="18" charset="0"/>
              </a:rPr>
              <a:t>Overstrand</a:t>
            </a:r>
            <a:r>
              <a:rPr lang="en-GB" sz="3000" dirty="0">
                <a:latin typeface="Garamond" panose="02020404030301010803" pitchFamily="18" charset="0"/>
              </a:rPr>
              <a:t> is of rich potential municipal assets which are </a:t>
            </a:r>
            <a:r>
              <a:rPr lang="en-GB" sz="3000" b="1" dirty="0">
                <a:latin typeface="Garamond" panose="02020404030301010803" pitchFamily="18" charset="0"/>
              </a:rPr>
              <a:t>underperforming</a:t>
            </a:r>
            <a:r>
              <a:rPr lang="en-GB" sz="3000" dirty="0">
                <a:latin typeface="Garamond" panose="02020404030301010803" pitchFamily="18" charset="0"/>
              </a:rPr>
              <a:t> and not being maximised for tourism. </a:t>
            </a:r>
          </a:p>
          <a:p>
            <a:pPr marL="669925" lvl="1" indent="-514350"/>
            <a:r>
              <a:rPr lang="en-GB" sz="3000" dirty="0">
                <a:latin typeface="Garamond" panose="02020404030301010803" pitchFamily="18" charset="0"/>
              </a:rPr>
              <a:t>The Pilanesberg study reveals more complex issues around the need for to  </a:t>
            </a:r>
            <a:r>
              <a:rPr lang="en-GB" sz="3000" b="1" dirty="0">
                <a:latin typeface="Garamond" panose="02020404030301010803" pitchFamily="18" charset="0"/>
              </a:rPr>
              <a:t>re-orientate the local policy environment </a:t>
            </a:r>
            <a:r>
              <a:rPr lang="en-GB" sz="3000" dirty="0">
                <a:latin typeface="Garamond" panose="02020404030301010803" pitchFamily="18" charset="0"/>
              </a:rPr>
              <a:t>in order to achieve a more inclusive local tourism economy.  </a:t>
            </a:r>
            <a:endParaRPr lang="en-US" sz="3000" dirty="0">
              <a:latin typeface="Garamond" panose="02020404030301010803" pitchFamily="18" charset="0"/>
            </a:endParaRPr>
          </a:p>
          <a:p>
            <a:endParaRPr lang="en-US" sz="3000" dirty="0">
              <a:latin typeface="Garamond" panose="02020404030301010803" pitchFamily="18" charset="0"/>
            </a:endParaRPr>
          </a:p>
        </p:txBody>
      </p:sp>
    </p:spTree>
    <p:extLst>
      <p:ext uri="{BB962C8B-B14F-4D97-AF65-F5344CB8AC3E}">
        <p14:creationId xmlns:p14="http://schemas.microsoft.com/office/powerpoint/2010/main" val="11968420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974592" y="0"/>
            <a:ext cx="4242816" cy="3108960"/>
          </a:xfrm>
          <a:noFill/>
          <a:ln>
            <a:solidFill>
              <a:srgbClr val="D95900"/>
            </a:solidFill>
          </a:ln>
          <a:effectLst>
            <a:glow rad="139700">
              <a:schemeClr val="accent2">
                <a:satMod val="175000"/>
                <a:alpha val="40000"/>
              </a:schemeClr>
            </a:glow>
            <a:softEdge rad="635000"/>
          </a:effectLst>
        </p:spPr>
        <p:txBody>
          <a:bodyPr/>
          <a:lstStyle/>
          <a:p>
            <a:pPr algn="ctr">
              <a:lnSpc>
                <a:spcPct val="150000"/>
              </a:lnSpc>
            </a:pPr>
            <a:r>
              <a:rPr lang="en-US" sz="4800" dirty="0">
                <a:latin typeface="Mongolian Baiti" panose="03000500000000000000" pitchFamily="66" charset="0"/>
                <a:ea typeface="STXingkai" panose="020B0503020204020204" pitchFamily="2" charset="-122"/>
                <a:cs typeface="Mongolian Baiti" panose="03000500000000000000" pitchFamily="66" charset="0"/>
              </a:rPr>
              <a:t>Ngiyabonga</a:t>
            </a:r>
            <a:br>
              <a:rPr lang="en-US" sz="4800" dirty="0">
                <a:latin typeface="Mongolian Baiti" panose="03000500000000000000" pitchFamily="66" charset="0"/>
                <a:ea typeface="STXingkai" panose="020B0503020204020204" pitchFamily="2" charset="-122"/>
                <a:cs typeface="Mongolian Baiti" panose="03000500000000000000" pitchFamily="66" charset="0"/>
              </a:rPr>
            </a:br>
            <a:r>
              <a:rPr lang="en-US" sz="4800" dirty="0">
                <a:latin typeface="Mongolian Baiti" panose="03000500000000000000" pitchFamily="66" charset="0"/>
                <a:ea typeface="STXingkai" panose="020B0503020204020204" pitchFamily="2" charset="-122"/>
                <a:cs typeface="Mongolian Baiti" panose="03000500000000000000" pitchFamily="66" charset="0"/>
              </a:rPr>
              <a:t>Dankie</a:t>
            </a:r>
            <a:br>
              <a:rPr lang="en-US" sz="4800" dirty="0">
                <a:latin typeface="Mongolian Baiti" panose="03000500000000000000" pitchFamily="66" charset="0"/>
                <a:ea typeface="STXingkai" panose="020B0503020204020204" pitchFamily="2" charset="-122"/>
                <a:cs typeface="Mongolian Baiti" panose="03000500000000000000" pitchFamily="66" charset="0"/>
              </a:rPr>
            </a:br>
            <a:r>
              <a:rPr lang="en-US" sz="4800" dirty="0">
                <a:latin typeface="Mongolian Baiti" panose="03000500000000000000" pitchFamily="66" charset="0"/>
                <a:ea typeface="STXingkai" panose="020B0503020204020204" pitchFamily="2" charset="-122"/>
                <a:cs typeface="Mongolian Baiti" panose="03000500000000000000" pitchFamily="66" charset="0"/>
              </a:rPr>
              <a:t>Thank You</a:t>
            </a:r>
            <a:endParaRPr lang="en-ZA" sz="4800" dirty="0">
              <a:latin typeface="Mongolian Baiti" panose="03000500000000000000" pitchFamily="66" charset="0"/>
              <a:ea typeface="STXingkai" panose="020B0503020204020204" pitchFamily="2" charset="-122"/>
              <a:cs typeface="Mongolian Baiti" panose="03000500000000000000" pitchFamily="66" charset="0"/>
            </a:endParaRPr>
          </a:p>
        </p:txBody>
      </p:sp>
      <p:pic>
        <p:nvPicPr>
          <p:cNvPr id="1026" name="Picture 2" descr="Image result for sth uj logo">
            <a:extLst>
              <a:ext uri="{FF2B5EF4-FFF2-40B4-BE49-F238E27FC236}">
                <a16:creationId xmlns:a16="http://schemas.microsoft.com/office/drawing/2014/main" id="{7C34B2DA-AEBA-4C0D-981E-EBF095B8C7A9}"/>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87568" y="4716207"/>
            <a:ext cx="4242816" cy="1772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B36E-6714-469C-9C81-8864887ACC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8127" y="4716207"/>
            <a:ext cx="5051425" cy="1772934"/>
          </a:xfrm>
          <a:prstGeom prst="rect">
            <a:avLst/>
          </a:prstGeom>
          <a:noFill/>
        </p:spPr>
      </p:pic>
    </p:spTree>
    <p:extLst>
      <p:ext uri="{BB962C8B-B14F-4D97-AF65-F5344CB8AC3E}">
        <p14:creationId xmlns:p14="http://schemas.microsoft.com/office/powerpoint/2010/main" val="224294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1E37-AD24-404D-9691-C422F26BB0B9}"/>
              </a:ext>
            </a:extLst>
          </p:cNvPr>
          <p:cNvSpPr>
            <a:spLocks noGrp="1"/>
          </p:cNvSpPr>
          <p:nvPr>
            <p:ph type="title"/>
          </p:nvPr>
        </p:nvSpPr>
        <p:spPr>
          <a:xfrm>
            <a:off x="261258" y="203477"/>
            <a:ext cx="11697194" cy="654430"/>
          </a:xfrm>
        </p:spPr>
        <p:txBody>
          <a:bodyPr/>
          <a:lstStyle/>
          <a:p>
            <a:r>
              <a:rPr lang="en-ZA" sz="3600" dirty="0">
                <a:latin typeface="Book Antiqua" panose="02040602050305030304" pitchFamily="18" charset="0"/>
              </a:rPr>
              <a:t>Policy Context: Black SMME Development in Tourism </a:t>
            </a:r>
          </a:p>
        </p:txBody>
      </p:sp>
      <p:sp>
        <p:nvSpPr>
          <p:cNvPr id="3" name="Content Placeholder 2">
            <a:extLst>
              <a:ext uri="{FF2B5EF4-FFF2-40B4-BE49-F238E27FC236}">
                <a16:creationId xmlns:a16="http://schemas.microsoft.com/office/drawing/2014/main" id="{788B939C-A7E7-4595-ADEA-7BAD5149A39B}"/>
              </a:ext>
            </a:extLst>
          </p:cNvPr>
          <p:cNvSpPr>
            <a:spLocks noGrp="1"/>
          </p:cNvSpPr>
          <p:nvPr>
            <p:ph idx="1"/>
          </p:nvPr>
        </p:nvSpPr>
        <p:spPr>
          <a:xfrm>
            <a:off x="261258" y="975766"/>
            <a:ext cx="11452225" cy="5116276"/>
          </a:xfrm>
        </p:spPr>
        <p:txBody>
          <a:bodyPr>
            <a:normAutofit/>
          </a:bodyPr>
          <a:lstStyle/>
          <a:p>
            <a:pPr>
              <a:spcBef>
                <a:spcPts val="0"/>
              </a:spcBef>
              <a:spcAft>
                <a:spcPts val="1200"/>
              </a:spcAft>
            </a:pPr>
            <a:r>
              <a:rPr lang="en-ZA" sz="3000" dirty="0">
                <a:latin typeface="Garamond" panose="02020404030301010803" pitchFamily="18" charset="0"/>
              </a:rPr>
              <a:t>At the heart of achieving inclusive tourism in South Africa is to expand the participation of Black entrepreneurs in the tourism economy either directly as entrepreneurs or indirectly as suppliers in value chains linked to tourism.</a:t>
            </a:r>
          </a:p>
          <a:p>
            <a:pPr>
              <a:spcBef>
                <a:spcPts val="0"/>
              </a:spcBef>
              <a:spcAft>
                <a:spcPts val="1200"/>
              </a:spcAft>
            </a:pPr>
            <a:r>
              <a:rPr lang="en-ZA" sz="3000" dirty="0">
                <a:latin typeface="Garamond" panose="02020404030301010803" pitchFamily="18" charset="0"/>
              </a:rPr>
              <a:t>Promotion of SMME development as a whole – particularly for Black-owned SMMEs – has been a policy focus since 1995.</a:t>
            </a:r>
          </a:p>
          <a:p>
            <a:pPr>
              <a:spcBef>
                <a:spcPts val="0"/>
              </a:spcBef>
              <a:spcAft>
                <a:spcPts val="1200"/>
              </a:spcAft>
            </a:pPr>
            <a:r>
              <a:rPr lang="en-US" sz="3000" dirty="0">
                <a:latin typeface="Garamond" panose="02020404030301010803" pitchFamily="18" charset="0"/>
              </a:rPr>
              <a:t>The major policy focus has been on direct SUPPLY-SIDE interventions which have included increasing financial support, training and advice for SMME development.</a:t>
            </a:r>
          </a:p>
        </p:txBody>
      </p:sp>
    </p:spTree>
    <p:extLst>
      <p:ext uri="{BB962C8B-B14F-4D97-AF65-F5344CB8AC3E}">
        <p14:creationId xmlns:p14="http://schemas.microsoft.com/office/powerpoint/2010/main" val="3013467523"/>
      </p:ext>
    </p:extLst>
  </p:cSld>
  <p:clrMapOvr>
    <a:masterClrMapping/>
  </p:clrMapOvr>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209e311-10e2-42ba-a66c-0984c872cd2d">N4FUYHAX2DSF-2092969366-57</_dlc_DocId>
    <_dlc_DocIdUrl xmlns="c209e311-10e2-42ba-a66c-0984c872cd2d">
      <Url>https://tkp.tourism.gov.za/ResearchRepo/_layouts/15/DocIdRedir.aspx?ID=N4FUYHAX2DSF-2092969366-57</Url>
      <Description>N4FUYHAX2DSF-2092969366-57</Description>
    </_dlc_DocIdUrl>
    <Related_x0020_1 xmlns="a58690a8-feff-4c4c-90ef-0207983e17a2">
      <Url>https://tkp.tourism.gov.za/ResearchRepo/Shared%20Documents/Leveraging%20state%20owned%20entities%20for%20SMMEs.pdf?csf=1&amp;e=9gFbbg</Url>
      <Description>https://tkp.tourism.gov.za/ResearchRepo/Shared%20Documents/Leveraging%20state%20owned%20entities%20for%20SMMEs.pdf?csf=1&amp;e=9gFbbg</Description>
    </Related_x0020_1>
    <Authors xmlns="c209e311-10e2-42ba-a66c-0984c872cd2d" xsi:nil="true"/>
    <Institution2 xmlns="a58690a8-feff-4c4c-90ef-0207983e17a2" xsi:nil="true"/>
    <SeminarDocType xmlns="a58690a8-feff-4c4c-90ef-0207983e17a2">Seminar Presentation</SeminarDocType>
    <Year xmlns="c209e311-10e2-42ba-a66c-0984c872cd2d">2019</Year>
    <Institution xmlns="c209e311-10e2-42ba-a66c-0984c872cd2d">University of Johannesburg</Institution>
    <Related2 xmlns="a58690a8-feff-4c4c-90ef-0207983e17a2">
      <Url xsi:nil="true"/>
      <Description xsi:nil="true"/>
    </Related2>
    <RelatedType2 xmlns="ea5c4563-6859-4613-bb7d-01bad11ac3bb" xsi:nil="true"/>
    <RelatedType1 xmlns="ea5c4563-6859-4613-bb7d-01bad11ac3bb">Research Report</RelatedType1>
  </documentManagement>
</p:properties>
</file>

<file path=customXml/item4.xml><?xml version="1.0" encoding="utf-8"?>
<ct:contentTypeSchema xmlns:ct="http://schemas.microsoft.com/office/2006/metadata/contentType" xmlns:ma="http://schemas.microsoft.com/office/2006/metadata/properties/metaAttributes" ct:_="" ma:_="" ma:contentTypeName="Seminar Document" ma:contentTypeID="0x0101002FB3B7F63E47E640ADD96B9B438D7913003928CA5547492A41A587E79780AF418F" ma:contentTypeVersion="14" ma:contentTypeDescription="" ma:contentTypeScope="" ma:versionID="bd4043a51bc26d5750389d20a0711887">
  <xsd:schema xmlns:xsd="http://www.w3.org/2001/XMLSchema" xmlns:xs="http://www.w3.org/2001/XMLSchema" xmlns:p="http://schemas.microsoft.com/office/2006/metadata/properties" xmlns:ns2="c209e311-10e2-42ba-a66c-0984c872cd2d" xmlns:ns3="a58690a8-feff-4c4c-90ef-0207983e17a2" xmlns:ns4="ea5c4563-6859-4613-bb7d-01bad11ac3bb" targetNamespace="http://schemas.microsoft.com/office/2006/metadata/properties" ma:root="true" ma:fieldsID="6264f27b4f68c79f320398d0f9803b64" ns2:_="" ns3:_="" ns4:_="">
    <xsd:import namespace="c209e311-10e2-42ba-a66c-0984c872cd2d"/>
    <xsd:import namespace="a58690a8-feff-4c4c-90ef-0207983e17a2"/>
    <xsd:import namespace="ea5c4563-6859-4613-bb7d-01bad11ac3bb"/>
    <xsd:element name="properties">
      <xsd:complexType>
        <xsd:sequence>
          <xsd:element name="documentManagement">
            <xsd:complexType>
              <xsd:all>
                <xsd:element ref="ns2:Authors" minOccurs="0"/>
                <xsd:element ref="ns2:Year" minOccurs="0"/>
                <xsd:element ref="ns3:SeminarDocType" minOccurs="0"/>
                <xsd:element ref="ns2:Institution" minOccurs="0"/>
                <xsd:element ref="ns3:Institution2" minOccurs="0"/>
                <xsd:element ref="ns3:Related_x0020_1" minOccurs="0"/>
                <xsd:element ref="ns4:RelatedType1" minOccurs="0"/>
                <xsd:element ref="ns3:Related2" minOccurs="0"/>
                <xsd:element ref="ns4:RelatedType2"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09e311-10e2-42ba-a66c-0984c872cd2d" elementFormDefault="qualified">
    <xsd:import namespace="http://schemas.microsoft.com/office/2006/documentManagement/types"/>
    <xsd:import namespace="http://schemas.microsoft.com/office/infopath/2007/PartnerControls"/>
    <xsd:element name="Authors" ma:index="2" nillable="true" ma:displayName="Authors" ma:description="One author per line." ma:internalName="Authors">
      <xsd:simpleType>
        <xsd:restriction base="dms:Note"/>
      </xsd:simpleType>
    </xsd:element>
    <xsd:element name="Year" ma:index="3" nillable="true" ma:displayName="Year" ma:internalName="Year">
      <xsd:simpleType>
        <xsd:restriction base="dms:Number">
          <xsd:maxInclusive value="2100"/>
          <xsd:minInclusive value="1900"/>
        </xsd:restriction>
      </xsd:simpleType>
    </xsd:element>
    <xsd:element name="Institution" ma:index="5" nillable="true" ma:displayName="Institution" ma:internalName="Institution">
      <xsd:simpleType>
        <xsd:restriction base="dms:Text">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8690a8-feff-4c4c-90ef-0207983e17a2" elementFormDefault="qualified">
    <xsd:import namespace="http://schemas.microsoft.com/office/2006/documentManagement/types"/>
    <xsd:import namespace="http://schemas.microsoft.com/office/infopath/2007/PartnerControls"/>
    <xsd:element name="SeminarDocType" ma:index="4" nillable="true" ma:displayName="Seminar Document Type" ma:internalName="SeminarDocType">
      <xsd:simpleType>
        <xsd:restriction base="dms:Choice">
          <xsd:enumeration value="Conference / Workshop Presentation"/>
          <xsd:enumeration value="Poster Exhibition"/>
          <xsd:enumeration value="Seminar Booklet"/>
          <xsd:enumeration value="Seminar Presentation"/>
        </xsd:restriction>
      </xsd:simpleType>
    </xsd:element>
    <xsd:element name="Institution2" ma:index="6" nillable="true" ma:displayName="Institution2" ma:internalName="Institution2">
      <xsd:simpleType>
        <xsd:restriction base="dms:Text">
          <xsd:maxLength value="255"/>
        </xsd:restriction>
      </xsd:simpleType>
    </xsd:element>
    <xsd:element name="Related_x0020_1" ma:index="7" nillable="true" ma:displayName="Related 1" ma:format="Hyperlink" ma:internalName="Related_x0020_1">
      <xsd:complexType>
        <xsd:complexContent>
          <xsd:extension base="dms:URL">
            <xsd:sequence>
              <xsd:element name="Url" type="dms:ValidUrl" minOccurs="0" nillable="true"/>
              <xsd:element name="Description" type="xsd:string" nillable="true"/>
            </xsd:sequence>
          </xsd:extension>
        </xsd:complexContent>
      </xsd:complexType>
    </xsd:element>
    <xsd:element name="Related2" ma:index="9" nillable="true" ma:displayName="Related 2" ma:format="Hyperlink" ma:internalName="Related2">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5c4563-6859-4613-bb7d-01bad11ac3bb" elementFormDefault="qualified">
    <xsd:import namespace="http://schemas.microsoft.com/office/2006/documentManagement/types"/>
    <xsd:import namespace="http://schemas.microsoft.com/office/infopath/2007/PartnerControls"/>
    <xsd:element name="RelatedType1" ma:index="8" nillable="true" ma:displayName="Related Type 1" ma:format="Dropdown" ma:internalName="RelatedType1">
      <xsd:simpleType>
        <xsd:restriction base="dms:Choice">
          <xsd:enumeration value="Dissertation"/>
          <xsd:enumeration value="Journal Article"/>
          <xsd:enumeration value="Poster Exhibition"/>
          <xsd:enumeration value="Presentation"/>
          <xsd:enumeration value="Research Report"/>
          <xsd:enumeration value="Model / Framework"/>
          <xsd:enumeration value="Theses"/>
        </xsd:restriction>
      </xsd:simpleType>
    </xsd:element>
    <xsd:element name="RelatedType2" ma:index="10" nillable="true" ma:displayName="Related Type 2" ma:format="Dropdown" ma:internalName="RelatedType2">
      <xsd:simpleType>
        <xsd:restriction base="dms:Choice">
          <xsd:enumeration value="Dissertation"/>
          <xsd:enumeration value="Journal Article"/>
          <xsd:enumeration value="Poster Exhibition"/>
          <xsd:enumeration value="Presentation"/>
          <xsd:enumeration value="Research Report"/>
          <xsd:enumeration value="Model / Framework"/>
          <xsd:enumeration value="Thes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E6EA5-FEF6-4EEC-8320-FF73A2DDE380}"/>
</file>

<file path=customXml/itemProps2.xml><?xml version="1.0" encoding="utf-8"?>
<ds:datastoreItem xmlns:ds="http://schemas.openxmlformats.org/officeDocument/2006/customXml" ds:itemID="{B07996E4-20A6-49D3-AC9D-46E9063658C6}"/>
</file>

<file path=customXml/itemProps3.xml><?xml version="1.0" encoding="utf-8"?>
<ds:datastoreItem xmlns:ds="http://schemas.openxmlformats.org/officeDocument/2006/customXml" ds:itemID="{23B22898-4290-4169-9F65-3FD634C9E494}"/>
</file>

<file path=customXml/itemProps4.xml><?xml version="1.0" encoding="utf-8"?>
<ds:datastoreItem xmlns:ds="http://schemas.openxmlformats.org/officeDocument/2006/customXml" ds:itemID="{FF021A56-3042-43F4-A384-BCB590A29C7F}"/>
</file>

<file path=docProps/app.xml><?xml version="1.0" encoding="utf-8"?>
<Properties xmlns="http://schemas.openxmlformats.org/officeDocument/2006/extended-properties" xmlns:vt="http://schemas.openxmlformats.org/officeDocument/2006/docPropsVTypes">
  <TotalTime>0</TotalTime>
  <Words>5879</Words>
  <Application>Microsoft Office PowerPoint</Application>
  <PresentationFormat>Widescreen</PresentationFormat>
  <Paragraphs>498</Paragraphs>
  <Slides>88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88</vt:i4>
      </vt:variant>
    </vt:vector>
  </HeadingPairs>
  <TitlesOfParts>
    <vt:vector size="99" baseType="lpstr">
      <vt:lpstr>Arial</vt:lpstr>
      <vt:lpstr>Book Antiqua</vt:lpstr>
      <vt:lpstr>Calibri</vt:lpstr>
      <vt:lpstr>Calibri Light</vt:lpstr>
      <vt:lpstr>Courier New</vt:lpstr>
      <vt:lpstr>Garamond</vt:lpstr>
      <vt:lpstr>Mongolian Baiti</vt:lpstr>
      <vt:lpstr>STXingkai</vt:lpstr>
      <vt:lpstr>Times New Roman</vt:lpstr>
      <vt:lpstr>Wingdings</vt:lpstr>
      <vt:lpstr>UJ</vt:lpstr>
      <vt:lpstr>The School of Tourism and Hospitality</vt:lpstr>
      <vt:lpstr>INTRODUCTION</vt:lpstr>
      <vt:lpstr>Introduction </vt:lpstr>
      <vt:lpstr>POLICY CONTEXT:        Inclusive Tourism</vt:lpstr>
      <vt:lpstr>Policy Context : Inclusive Tourism </vt:lpstr>
      <vt:lpstr>Policy Context : Inclusive Tourism </vt:lpstr>
      <vt:lpstr>Policy Context: Inclusive Tourism</vt:lpstr>
      <vt:lpstr>POLICY CONTEXT:     Black SMME Development in Tourism </vt:lpstr>
      <vt:lpstr>Policy Context: Black SMME Development in Tourism </vt:lpstr>
      <vt:lpstr>Policy Context: Black SMME Development in Tourism </vt:lpstr>
      <vt:lpstr>Policy Context: Black SMME Development in Tourism </vt:lpstr>
      <vt:lpstr>Policy Context: Black SMME Development in Tourism </vt:lpstr>
      <vt:lpstr>Policy Context: Black SMME Development in Tourism </vt:lpstr>
      <vt:lpstr>PROJECT BEGINNING</vt:lpstr>
      <vt:lpstr>Project Beginning</vt:lpstr>
      <vt:lpstr>Project Beginning</vt:lpstr>
      <vt:lpstr>Project Beginning</vt:lpstr>
      <vt:lpstr>PROJECT BEGINNING:        What are These State Assets?</vt:lpstr>
      <vt:lpstr>What are These State Assets?</vt:lpstr>
      <vt:lpstr>What are These State Assets?</vt:lpstr>
      <vt:lpstr>PowerPoint Presentation</vt:lpstr>
      <vt:lpstr>PowerPoint Presentation</vt:lpstr>
      <vt:lpstr>What are These State Assets?</vt:lpstr>
      <vt:lpstr>What are These State Assets?</vt:lpstr>
      <vt:lpstr>UJ PROJECT</vt:lpstr>
      <vt:lpstr>UJ Project </vt:lpstr>
      <vt:lpstr>PowerPoint Presentation</vt:lpstr>
      <vt:lpstr>THE OVERSTRAND STUDY</vt:lpstr>
      <vt:lpstr>The Overstrand Study</vt:lpstr>
      <vt:lpstr>The Overstrand Study</vt:lpstr>
      <vt:lpstr>THE OVERSTRAND STUDY:            Key Findings</vt:lpstr>
      <vt:lpstr>Overstrand Key Findings - Lack of Inclusion</vt:lpstr>
      <vt:lpstr>Overstrand Key Findings - Lack of Inclusion</vt:lpstr>
      <vt:lpstr>PowerPoint Presentation</vt:lpstr>
      <vt:lpstr>Overstrand Key Findings - Using and Not Using State Assets</vt:lpstr>
      <vt:lpstr>Overstrand Key Findings - Using and Not Using State Assets</vt:lpstr>
      <vt:lpstr>Overstrand Key Findings - Using and Not Using State Assets</vt:lpstr>
      <vt:lpstr>Overstrand Key Findings - Using and Not Using State Assets</vt:lpstr>
      <vt:lpstr>Overstrand Key Findings - Using and Not Using State Assets</vt:lpstr>
      <vt:lpstr>Overstrand Key Findings - Using and Not Using State Assets</vt:lpstr>
      <vt:lpstr>Overstrand Key Findings - Using and Not Using State Assets</vt:lpstr>
      <vt:lpstr>Overstrand Key Findings - Using and Not Using State Assets</vt:lpstr>
      <vt:lpstr>Overstrand Key Findings - Using and Not Using State Assets</vt:lpstr>
      <vt:lpstr>Overstrand Key Findings - Using and Not Using State Assets</vt:lpstr>
      <vt:lpstr>Overstrand Key Findings - Why Limited Black Entrepreneurship?</vt:lpstr>
      <vt:lpstr>Overstrand Key Findings - Why Limited Black Entrepreneurship?</vt:lpstr>
      <vt:lpstr>Overstrand Key Findings - Why Limited Black Entrepreneurship?</vt:lpstr>
      <vt:lpstr>Overstrand Key Findings - Why Limited Black Entrepreneurship?</vt:lpstr>
      <vt:lpstr>THE OVERSTRAND STUDY:        Key Conclusions</vt:lpstr>
      <vt:lpstr>Overstrand: Key Conclusions</vt:lpstr>
      <vt:lpstr>Overstrand: Key Conclusions</vt:lpstr>
      <vt:lpstr>Overstrand: Key Conclusions</vt:lpstr>
      <vt:lpstr>THE PILANESBERG STUDY</vt:lpstr>
      <vt:lpstr>The Pilanesberg National Park (PNP)</vt:lpstr>
      <vt:lpstr>PowerPoint Presentation</vt:lpstr>
      <vt:lpstr>The Pilanesberg National Park (PNP)</vt:lpstr>
      <vt:lpstr>Study Approach: Mixed Methods</vt:lpstr>
      <vt:lpstr>THE PILANESBERG STUDY:    Key Findings:     The Demand Side (DD)</vt:lpstr>
      <vt:lpstr>Facilities in the Pilanesberg National Park</vt:lpstr>
      <vt:lpstr>Pilanesberg Key Findings (DD) - Ownership Structure</vt:lpstr>
      <vt:lpstr>Pilanesberg Key Findings (DD) -  Procurement within the PNP</vt:lpstr>
      <vt:lpstr>Pilanesberg Key Findings (DD) -  Procurement within the PNP</vt:lpstr>
      <vt:lpstr>Pilanesberg Key Findings (DD) - NWPB Development Initiatives</vt:lpstr>
      <vt:lpstr>Pilanesberg Key Findings (DD) - NWPB Development Initiatives</vt:lpstr>
      <vt:lpstr>Pilanesberg Key Findings (DD) - Goods/Services Procured</vt:lpstr>
      <vt:lpstr>Pilanesberg Key Findings (DD) - Links with Local Businesses</vt:lpstr>
      <vt:lpstr>Pilanesberg Key Findings (DD) - Challenges to Using Local Businesses</vt:lpstr>
      <vt:lpstr>PowerPoint Presentation</vt:lpstr>
      <vt:lpstr>THE PILANESBERG STUDY:    Key Findings:     The Supply Side (SS)</vt:lpstr>
      <vt:lpstr>Areas Covered in the Survey</vt:lpstr>
      <vt:lpstr>Pilanesberg Key Findings (SS) - SMME Business Characteristics</vt:lpstr>
      <vt:lpstr>Pilanesberg Key Findings (SS) - SMME Engagement in State procurement</vt:lpstr>
      <vt:lpstr>Table: SMME Engagement in State procurement</vt:lpstr>
      <vt:lpstr>Pilanesberg Key Findings (SS) - Reasons for Low black SMME Engagement</vt:lpstr>
      <vt:lpstr>Pilanesberg Key Findings (SS) - Reasons for Low black SMME Engagement</vt:lpstr>
      <vt:lpstr>Pilanesberg Key Findings (SS) - SMME Attitude to Business Development and External linkages </vt:lpstr>
      <vt:lpstr>Table: SMME Attitude to Business Development and External linkages </vt:lpstr>
      <vt:lpstr>Pilanesberg Key Findings (SS) - Reasons for low support uptake</vt:lpstr>
      <vt:lpstr>THE PILANESBERG STUDY:        Key Conclusions</vt:lpstr>
      <vt:lpstr>Pilanesberg: Key Conclusions</vt:lpstr>
      <vt:lpstr>Pilanesberg: Key Conclusions</vt:lpstr>
      <vt:lpstr>THE PILANESBERG STUDY:     Preliminary Recommendations</vt:lpstr>
      <vt:lpstr>Pilanesberg: Preliminary Recommendations</vt:lpstr>
      <vt:lpstr>Pilanesberg: Preliminary Recommendations</vt:lpstr>
      <vt:lpstr>Pilanesberg: Preliminary Recommendations</vt:lpstr>
      <vt:lpstr>UJ PROJECT: Summary of Main Findings from dual study</vt:lpstr>
      <vt:lpstr>Summary Findings</vt:lpstr>
      <vt:lpstr>Ngiyabonga Dankie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State Owned Tourism Assets for Black SMME Development: The Case of State Owned Parks, Lodges and Attractions</dc:title>
  <dc:creator>Debra</dc:creator>
  <cp:lastModifiedBy>Reviewer</cp:lastModifiedBy>
  <cp:revision>680</cp:revision>
  <dcterms:created xsi:type="dcterms:W3CDTF">2016-08-29T16:05:45Z</dcterms:created>
  <dcterms:modified xsi:type="dcterms:W3CDTF">2022-01-26T13:43:02Z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0x0101002FB3B7F63E47E640ADD96B9B438D7913003928CA5547492A41A587E79780AF418F</vt:lpwstr>
  </property>
  <property fmtid="{D5CDD505-2E9C-101B-9397-08002B2CF9AE}" pid="3" name="_dlc_DocIdItemGuid">
    <vt:lpwstr>09b4ddc4-d568-4b47-a68d-4fc33b6cbebe</vt:lpwstr>
  </property>
</Properties>
</file>